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8" r:id="rId2"/>
    <p:sldId id="261" r:id="rId3"/>
    <p:sldId id="295" r:id="rId4"/>
    <p:sldId id="296" r:id="rId5"/>
    <p:sldId id="263" r:id="rId6"/>
    <p:sldId id="316" r:id="rId7"/>
    <p:sldId id="264" r:id="rId8"/>
    <p:sldId id="308" r:id="rId9"/>
    <p:sldId id="290" r:id="rId10"/>
    <p:sldId id="315" r:id="rId11"/>
    <p:sldId id="297" r:id="rId12"/>
    <p:sldId id="299" r:id="rId13"/>
    <p:sldId id="300" r:id="rId14"/>
    <p:sldId id="302" r:id="rId15"/>
    <p:sldId id="305" r:id="rId16"/>
    <p:sldId id="273" r:id="rId17"/>
    <p:sldId id="269" r:id="rId18"/>
    <p:sldId id="306" r:id="rId19"/>
    <p:sldId id="301" r:id="rId20"/>
    <p:sldId id="291" r:id="rId21"/>
    <p:sldId id="292" r:id="rId22"/>
    <p:sldId id="268" r:id="rId23"/>
    <p:sldId id="270" r:id="rId24"/>
    <p:sldId id="271" r:id="rId25"/>
    <p:sldId id="307" r:id="rId26"/>
    <p:sldId id="272" r:id="rId27"/>
    <p:sldId id="314" r:id="rId28"/>
    <p:sldId id="309" r:id="rId29"/>
    <p:sldId id="310" r:id="rId30"/>
    <p:sldId id="276" r:id="rId31"/>
    <p:sldId id="278" r:id="rId32"/>
    <p:sldId id="279" r:id="rId33"/>
    <p:sldId id="281" r:id="rId34"/>
    <p:sldId id="311" r:id="rId35"/>
    <p:sldId id="312" r:id="rId36"/>
    <p:sldId id="293" r:id="rId37"/>
    <p:sldId id="294" r:id="rId38"/>
    <p:sldId id="303" r:id="rId39"/>
    <p:sldId id="282" r:id="rId40"/>
    <p:sldId id="28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88D305-18B0-403B-A532-A8CC882B2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83517-3092-4501-9A34-75552FB1029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BBE47-FAE7-4D63-8CA5-5FAC425ECAB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2D0F5C-BEC6-4255-8C46-98BF45DD929A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B1DB7-5555-41D0-A184-75E6967C6F0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24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BB095F-4032-420C-AC98-0E556E7ABFCA}" type="slidenum">
              <a:rPr lang="ru-RU" sz="1200"/>
              <a:pPr algn="r"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1ECB5-800A-45DE-A8DC-1FB5E0102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1F954-EA96-457A-86DB-03532D3FA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6617A-8CB9-4194-A26B-D822C238C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F1349-2505-493F-910C-94857C91A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8B2DD-C0BE-412F-9565-518062F23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CA56-A027-47A0-85AA-6DA983C98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C7D3E-CA2E-4270-AE4F-2DF0C2E09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72A9-83A9-404C-9007-15B3150C3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B036-AD11-45DC-9789-7504BBB84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46550-C287-4D3C-BB52-359AC8B10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A1B91-67A4-4E6C-8124-8152F4814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FD3F94-9904-4A93-850F-DDC73C238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ipo.spb.ru/kio/" TargetMode="External"/><Relationship Id="rId7" Type="http://schemas.openxmlformats.org/officeDocument/2006/relationships/hyperlink" Target="http://cerm.ru/" TargetMode="External"/><Relationship Id="rId2" Type="http://schemas.openxmlformats.org/officeDocument/2006/relationships/hyperlink" Target="http://www.kenguru.s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nkurs-chip.ru/" TargetMode="External"/><Relationship Id="rId5" Type="http://schemas.openxmlformats.org/officeDocument/2006/relationships/hyperlink" Target="http://www.zolotoeruno.spb.ru/" TargetMode="External"/><Relationship Id="rId4" Type="http://schemas.openxmlformats.org/officeDocument/2006/relationships/hyperlink" Target="http://www.rm.kirov.ru/" TargetMode="Externa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minobr.org/" TargetMode="External"/><Relationship Id="rId4" Type="http://schemas.openxmlformats.org/officeDocument/2006/relationships/hyperlink" Target="http://portfolio.1september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ng.ru/" TargetMode="External"/><Relationship Id="rId2" Type="http://schemas.openxmlformats.org/officeDocument/2006/relationships/hyperlink" Target="http://katalog.io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www.uraledu.ru/resurs" TargetMode="External"/><Relationship Id="rId4" Type="http://schemas.openxmlformats.org/officeDocument/2006/relationships/hyperlink" Target="http://www.gnpbu.ru/web_resyrs/Katalog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fcior.edu.ru/" TargetMode="External"/><Relationship Id="rId7" Type="http://schemas.openxmlformats.org/officeDocument/2006/relationships/hyperlink" Target="http://www.openclass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dce.edu.ru/" TargetMode="External"/><Relationship Id="rId5" Type="http://schemas.openxmlformats.org/officeDocument/2006/relationships/hyperlink" Target="http://window.edu.ru/" TargetMode="External"/><Relationship Id="rId4" Type="http://schemas.openxmlformats.org/officeDocument/2006/relationships/hyperlink" Target="http://school-collection.edu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obr.ru/" TargetMode="External"/><Relationship Id="rId3" Type="http://schemas.openxmlformats.org/officeDocument/2006/relationships/hyperlink" Target="http://www.menobr.ru/" TargetMode="External"/><Relationship Id="rId7" Type="http://schemas.openxmlformats.org/officeDocument/2006/relationships/hyperlink" Target="http://www.teacher-edu.ru/" TargetMode="External"/><Relationship Id="rId2" Type="http://schemas.openxmlformats.org/officeDocument/2006/relationships/hyperlink" Target="http://upr.1septembe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sovet.org/forum/forum40.html" TargetMode="External"/><Relationship Id="rId5" Type="http://schemas.openxmlformats.org/officeDocument/2006/relationships/hyperlink" Target="http://pedsovet.org/content/view/5221/560/" TargetMode="External"/><Relationship Id="rId4" Type="http://schemas.openxmlformats.org/officeDocument/2006/relationships/hyperlink" Target="http://zavuch.info/" TargetMode="External"/><Relationship Id="rId9" Type="http://schemas.openxmlformats.org/officeDocument/2006/relationships/hyperlink" Target="http://it-n.ru/communities.aspx?cat_no=16413&amp;tmpl=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ru/" TargetMode="External"/><Relationship Id="rId7" Type="http://schemas.openxmlformats.org/officeDocument/2006/relationships/hyperlink" Target="http://www.prazdnik.by/" TargetMode="External"/><Relationship Id="rId2" Type="http://schemas.openxmlformats.org/officeDocument/2006/relationships/hyperlink" Target="http://magazines.rus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iotekar.ru/" TargetMode="External"/><Relationship Id="rId5" Type="http://schemas.openxmlformats.org/officeDocument/2006/relationships/hyperlink" Target="http://www.rusla.ru/rsba/" TargetMode="External"/><Relationship Id="rId4" Type="http://schemas.openxmlformats.org/officeDocument/2006/relationships/hyperlink" Target="http://www.rba.ru/or/about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lnet.ee/" TargetMode="External"/><Relationship Id="rId13" Type="http://schemas.openxmlformats.org/officeDocument/2006/relationships/image" Target="../media/image19.png"/><Relationship Id="rId3" Type="http://schemas.openxmlformats.org/officeDocument/2006/relationships/hyperlink" Target="http://doshkolnik.ru/" TargetMode="External"/><Relationship Id="rId7" Type="http://schemas.openxmlformats.org/officeDocument/2006/relationships/hyperlink" Target="http://www.razumniki.ru/" TargetMode="External"/><Relationship Id="rId12" Type="http://schemas.openxmlformats.org/officeDocument/2006/relationships/hyperlink" Target="http://www.logopunkt.ru/" TargetMode="External"/><Relationship Id="rId2" Type="http://schemas.openxmlformats.org/officeDocument/2006/relationships/hyperlink" Target="http://dob.1septembe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nilova.ru/" TargetMode="External"/><Relationship Id="rId11" Type="http://schemas.openxmlformats.org/officeDocument/2006/relationships/hyperlink" Target="http://www.logoped.ru/" TargetMode="External"/><Relationship Id="rId5" Type="http://schemas.openxmlformats.org/officeDocument/2006/relationships/hyperlink" Target="http://lukoshko.net/" TargetMode="External"/><Relationship Id="rId10" Type="http://schemas.openxmlformats.org/officeDocument/2006/relationships/hyperlink" Target="http://www.moi-detsad.ru/" TargetMode="External"/><Relationship Id="rId4" Type="http://schemas.openxmlformats.org/officeDocument/2006/relationships/hyperlink" Target="http://kinklub.com/" TargetMode="External"/><Relationship Id="rId9" Type="http://schemas.openxmlformats.org/officeDocument/2006/relationships/hyperlink" Target="http://ddd-gazeta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-n.ru/communities.aspx?cat_no=5025&amp;tmpl=com" TargetMode="External"/><Relationship Id="rId3" Type="http://schemas.openxmlformats.org/officeDocument/2006/relationships/hyperlink" Target="http://www.nachalka.com/" TargetMode="External"/><Relationship Id="rId7" Type="http://schemas.openxmlformats.org/officeDocument/2006/relationships/hyperlink" Target="http://www.nachalka.info/about/" TargetMode="External"/><Relationship Id="rId2" Type="http://schemas.openxmlformats.org/officeDocument/2006/relationships/hyperlink" Target="http://nsc.1septembe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netaznaniy.astrel.ru/" TargetMode="External"/><Relationship Id="rId5" Type="http://schemas.openxmlformats.org/officeDocument/2006/relationships/hyperlink" Target="http://www.zankov.ru/" TargetMode="External"/><Relationship Id="rId4" Type="http://schemas.openxmlformats.org/officeDocument/2006/relationships/hyperlink" Target="http://www.school2100.ru/" TargetMode="External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fonegallery.narod.ru/" TargetMode="External"/><Relationship Id="rId3" Type="http://schemas.openxmlformats.org/officeDocument/2006/relationships/hyperlink" Target="http://artgif.ru/" TargetMode="External"/><Relationship Id="rId7" Type="http://schemas.openxmlformats.org/officeDocument/2006/relationships/hyperlink" Target="http://fantasyflash.ru/" TargetMode="External"/><Relationship Id="rId12" Type="http://schemas.openxmlformats.org/officeDocument/2006/relationships/image" Target="../media/image22.png"/><Relationship Id="rId2" Type="http://schemas.openxmlformats.org/officeDocument/2006/relationships/hyperlink" Target="http://gifpark.s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ernet-vip.ru/web-master/fony_sayta/index.htm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://photocity.ru/" TargetMode="External"/><Relationship Id="rId10" Type="http://schemas.openxmlformats.org/officeDocument/2006/relationships/hyperlink" Target="http://animashky.ru/" TargetMode="External"/><Relationship Id="rId4" Type="http://schemas.openxmlformats.org/officeDocument/2006/relationships/hyperlink" Target="http://shalena.net.ua/" TargetMode="External"/><Relationship Id="rId9" Type="http://schemas.openxmlformats.org/officeDocument/2006/relationships/hyperlink" Target="http://images.google.r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planetashkol.ru/" TargetMode="External"/><Relationship Id="rId7" Type="http://schemas.openxmlformats.org/officeDocument/2006/relationships/hyperlink" Target="http://www.drupal.ru/" TargetMode="External"/><Relationship Id="rId2" Type="http://schemas.openxmlformats.org/officeDocument/2006/relationships/hyperlink" Target="http://www.1clas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omla.ru/" TargetMode="External"/><Relationship Id="rId5" Type="http://schemas.openxmlformats.org/officeDocument/2006/relationships/hyperlink" Target="http://www.siteedit.ru/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://www.ballov.net/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dos.ru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college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o.rcsz.ru/" TargetMode="External"/><Relationship Id="rId5" Type="http://schemas.openxmlformats.org/officeDocument/2006/relationships/hyperlink" Target="http://www.intuit.ru/" TargetMode="External"/><Relationship Id="rId4" Type="http://schemas.openxmlformats.org/officeDocument/2006/relationships/hyperlink" Target="http://www.internet-school.ru/" TargetMode="External"/><Relationship Id="rId9" Type="http://schemas.openxmlformats.org/officeDocument/2006/relationships/hyperlink" Target="http://www.home-edu.ru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zumniki.ru/" TargetMode="External"/><Relationship Id="rId3" Type="http://schemas.openxmlformats.org/officeDocument/2006/relationships/hyperlink" Target="http://www.u-mama.ru/" TargetMode="External"/><Relationship Id="rId7" Type="http://schemas.openxmlformats.org/officeDocument/2006/relationships/hyperlink" Target="http://www.danilova.ru/" TargetMode="External"/><Relationship Id="rId12" Type="http://schemas.openxmlformats.org/officeDocument/2006/relationships/image" Target="../media/image26.png"/><Relationship Id="rId2" Type="http://schemas.openxmlformats.org/officeDocument/2006/relationships/hyperlink" Target="http://gogul.tv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idportal.ru/prazdniki/" TargetMode="External"/><Relationship Id="rId11" Type="http://schemas.openxmlformats.org/officeDocument/2006/relationships/hyperlink" Target="http://www.int-edu.ru/page.php?id=913" TargetMode="External"/><Relationship Id="rId5" Type="http://schemas.openxmlformats.org/officeDocument/2006/relationships/hyperlink" Target="http://www.7ya.ru/" TargetMode="External"/><Relationship Id="rId10" Type="http://schemas.openxmlformats.org/officeDocument/2006/relationships/hyperlink" Target="http://www.logoworlds.chat.ru/" TargetMode="External"/><Relationship Id="rId4" Type="http://schemas.openxmlformats.org/officeDocument/2006/relationships/hyperlink" Target="http://detkam.e-papa.ru/" TargetMode="External"/><Relationship Id="rId9" Type="http://schemas.openxmlformats.org/officeDocument/2006/relationships/hyperlink" Target="http://ddd-gazeta.r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lepa.ru/" TargetMode="External"/><Relationship Id="rId3" Type="http://schemas.openxmlformats.org/officeDocument/2006/relationships/hyperlink" Target="http://lukoshko.net/" TargetMode="External"/><Relationship Id="rId7" Type="http://schemas.openxmlformats.org/officeDocument/2006/relationships/hyperlink" Target="http://www.bibigon.ru/" TargetMode="External"/><Relationship Id="rId2" Type="http://schemas.openxmlformats.org/officeDocument/2006/relationships/hyperlink" Target="http://kinklub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uja.ru/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://ddd-gazeta.ru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://www.solnet.ee/" TargetMode="External"/><Relationship Id="rId9" Type="http://schemas.openxmlformats.org/officeDocument/2006/relationships/hyperlink" Target="http://www.telenyanya.r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slang.ru/" TargetMode="External"/><Relationship Id="rId3" Type="http://schemas.openxmlformats.org/officeDocument/2006/relationships/hyperlink" Target="http://www.gramota.ru/" TargetMode="External"/><Relationship Id="rId7" Type="http://schemas.openxmlformats.org/officeDocument/2006/relationships/hyperlink" Target="http://www.ruscorpora.ru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1%83%D1%81%D1%81%D0%BA%D0%B8%D0%B9_%D1%8F%D0%B7%D1%8B%D0%BA" TargetMode="External"/><Relationship Id="rId5" Type="http://schemas.openxmlformats.org/officeDocument/2006/relationships/hyperlink" Target="http://www.slovari.ru/" TargetMode="External"/><Relationship Id="rId10" Type="http://schemas.openxmlformats.org/officeDocument/2006/relationships/hyperlink" Target="http://school-collection.edu.ru/catalog/pupil/?subject=8" TargetMode="External"/><Relationship Id="rId4" Type="http://schemas.openxmlformats.org/officeDocument/2006/relationships/hyperlink" Target="http://rus.1september.ru/" TargetMode="External"/><Relationship Id="rId9" Type="http://schemas.openxmlformats.org/officeDocument/2006/relationships/hyperlink" Target="http://www.curator.ru/e-books/russian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lit.1september.ru/" TargetMode="External"/><Relationship Id="rId7" Type="http://schemas.openxmlformats.org/officeDocument/2006/relationships/hyperlink" Target="http://nature.web.ru/litera/content.html" TargetMode="External"/><Relationship Id="rId2" Type="http://schemas.openxmlformats.org/officeDocument/2006/relationships/hyperlink" Target="http://www.fplib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.ru/" TargetMode="External"/><Relationship Id="rId5" Type="http://schemas.openxmlformats.org/officeDocument/2006/relationships/hyperlink" Target="http://school-collection.edu.ru/catalog/pupil/?subject=8" TargetMode="External"/><Relationship Id="rId4" Type="http://schemas.openxmlformats.org/officeDocument/2006/relationships/hyperlink" Target="http://feb-web.r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hi.net/" TargetMode="External"/><Relationship Id="rId3" Type="http://schemas.openxmlformats.org/officeDocument/2006/relationships/hyperlink" Target="http://lit-info.ru/" TargetMode="External"/><Relationship Id="rId7" Type="http://schemas.openxmlformats.org/officeDocument/2006/relationships/hyperlink" Target="http://www.detlit.ru/" TargetMode="External"/><Relationship Id="rId2" Type="http://schemas.openxmlformats.org/officeDocument/2006/relationships/hyperlink" Target="http://strochk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assika.ru/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://www.netslova.ru/" TargetMode="External"/><Relationship Id="rId10" Type="http://schemas.openxmlformats.org/officeDocument/2006/relationships/hyperlink" Target="http://briefly.ru/" TargetMode="External"/><Relationship Id="rId4" Type="http://schemas.openxmlformats.org/officeDocument/2006/relationships/hyperlink" Target="http://www.litera.ru/" TargetMode="External"/><Relationship Id="rId9" Type="http://schemas.openxmlformats.org/officeDocument/2006/relationships/hyperlink" Target="http://school-collection.edu.ru/catalog/pupil/?subject=8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deu.1september.ru/" TargetMode="External"/><Relationship Id="rId13" Type="http://schemas.openxmlformats.org/officeDocument/2006/relationships/image" Target="../media/image34.png"/><Relationship Id="rId3" Type="http://schemas.openxmlformats.org/officeDocument/2006/relationships/hyperlink" Target="http://en.wikipedia.org/wiki/United_Kingdom" TargetMode="External"/><Relationship Id="rId7" Type="http://schemas.openxmlformats.org/officeDocument/2006/relationships/hyperlink" Target="http://eng.1september.ru/" TargetMode="External"/><Relationship Id="rId12" Type="http://schemas.openxmlformats.org/officeDocument/2006/relationships/image" Target="../media/image33.png"/><Relationship Id="rId2" Type="http://schemas.openxmlformats.org/officeDocument/2006/relationships/hyperlink" Target="http://www.zolotoeruno.spb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lib.ru/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://fr.wikipedia.org/wiki/France" TargetMode="External"/><Relationship Id="rId10" Type="http://schemas.openxmlformats.org/officeDocument/2006/relationships/hyperlink" Target="http://school-collection.edu.ru/catalog/pupil/?subject=8" TargetMode="External"/><Relationship Id="rId4" Type="http://schemas.openxmlformats.org/officeDocument/2006/relationships/hyperlink" Target="http://de.wikipedia.org/wiki/Deutschland" TargetMode="External"/><Relationship Id="rId9" Type="http://schemas.openxmlformats.org/officeDocument/2006/relationships/hyperlink" Target="http://fra.1september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forchildren.org/" TargetMode="External"/><Relationship Id="rId7" Type="http://schemas.openxmlformats.org/officeDocument/2006/relationships/hyperlink" Target="http://www.britannica.com/" TargetMode="External"/><Relationship Id="rId2" Type="http://schemas.openxmlformats.org/officeDocument/2006/relationships/hyperlink" Target="http://www.for-childre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l-fingers.com/" TargetMode="External"/><Relationship Id="rId5" Type="http://schemas.openxmlformats.org/officeDocument/2006/relationships/hyperlink" Target="http://www.bbc.co.uk/history/forkids/" TargetMode="External"/><Relationship Id="rId4" Type="http://schemas.openxmlformats.org/officeDocument/2006/relationships/hyperlink" Target="http://www.askkids.com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kvant.mirror1.mccme.ru/" TargetMode="External"/><Relationship Id="rId3" Type="http://schemas.openxmlformats.org/officeDocument/2006/relationships/hyperlink" Target="http://mat.1september.ru/" TargetMode="External"/><Relationship Id="rId7" Type="http://schemas.openxmlformats.org/officeDocument/2006/relationships/hyperlink" Target="http://www.college.ru/mathematics/" TargetMode="External"/><Relationship Id="rId2" Type="http://schemas.openxmlformats.org/officeDocument/2006/relationships/hyperlink" Target="http://ru.wikipedia.org/wiki/%D0%9C%D0%B0%D1%82%D0%B5%D0%BC%D0%B0%D1%82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rgor.ru/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://www.develop-kinder.com/" TargetMode="External"/><Relationship Id="rId10" Type="http://schemas.openxmlformats.org/officeDocument/2006/relationships/hyperlink" Target="http://pedsovet.org/forum/topic243.html" TargetMode="External"/><Relationship Id="rId4" Type="http://schemas.openxmlformats.org/officeDocument/2006/relationships/hyperlink" Target="http://www.kenguru.sp.ru/" TargetMode="External"/><Relationship Id="rId9" Type="http://schemas.openxmlformats.org/officeDocument/2006/relationships/hyperlink" Target="http://www.pm298.ru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ponenta.ru/" TargetMode="External"/><Relationship Id="rId3" Type="http://schemas.openxmlformats.org/officeDocument/2006/relationships/hyperlink" Target="http://www.neive.by.ru/" TargetMode="External"/><Relationship Id="rId7" Type="http://schemas.openxmlformats.org/officeDocument/2006/relationships/hyperlink" Target="http://eqworld.ipmnet.ru/indexr.htm" TargetMode="External"/><Relationship Id="rId2" Type="http://schemas.openxmlformats.org/officeDocument/2006/relationships/hyperlink" Target="http://smekalka.p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adachi.mccme.ru/work/JavaScript/treenow.htm" TargetMode="External"/><Relationship Id="rId5" Type="http://schemas.openxmlformats.org/officeDocument/2006/relationships/hyperlink" Target="http://www.mccme.ru/" TargetMode="External"/><Relationship Id="rId4" Type="http://schemas.openxmlformats.org/officeDocument/2006/relationships/hyperlink" Target="http://www.problems.ru/" TargetMode="External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krugosvet.ru/" TargetMode="External"/><Relationship Id="rId7" Type="http://schemas.openxmlformats.org/officeDocument/2006/relationships/hyperlink" Target="http://yaca.yandex.ru/yca/cat/Reference/Encyclopedias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lend.ru/" TargetMode="External"/><Relationship Id="rId5" Type="http://schemas.openxmlformats.org/officeDocument/2006/relationships/hyperlink" Target="http://www.megabook.ru/" TargetMode="External"/><Relationship Id="rId4" Type="http://schemas.openxmlformats.org/officeDocument/2006/relationships/hyperlink" Target="http://www.rubricon.com/" TargetMode="External"/><Relationship Id="rId9" Type="http://schemas.openxmlformats.org/officeDocument/2006/relationships/hyperlink" Target="http://www.encyclopedia.ru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dzinski.ru/" TargetMode="External"/><Relationship Id="rId13" Type="http://schemas.openxmlformats.org/officeDocument/2006/relationships/image" Target="../media/image40.png"/><Relationship Id="rId3" Type="http://schemas.openxmlformats.org/officeDocument/2006/relationships/hyperlink" Target="http://school-collection.edu.ru/catalog/pupil/?subject=8" TargetMode="External"/><Relationship Id="rId7" Type="http://schemas.openxmlformats.org/officeDocument/2006/relationships/hyperlink" Target="http://rushistory.stsland.ru/" TargetMode="External"/><Relationship Id="rId12" Type="http://schemas.openxmlformats.org/officeDocument/2006/relationships/image" Target="../media/image39.png"/><Relationship Id="rId2" Type="http://schemas.openxmlformats.org/officeDocument/2006/relationships/hyperlink" Target="http://his.1septembe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oric.ru/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://ru.wikipedia.org/wiki/%D0%98%D1%81%D1%82%D0%BE%D1%80%D0%B8%D1%8F" TargetMode="External"/><Relationship Id="rId10" Type="http://schemas.openxmlformats.org/officeDocument/2006/relationships/image" Target="../media/image37.png"/><Relationship Id="rId4" Type="http://schemas.openxmlformats.org/officeDocument/2006/relationships/hyperlink" Target="http://www.hrono.info/" TargetMode="External"/><Relationship Id="rId9" Type="http://schemas.openxmlformats.org/officeDocument/2006/relationships/hyperlink" Target="http://history.worlds.ru/" TargetMode="External"/><Relationship Id="rId1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riaural.ru/" TargetMode="External"/><Relationship Id="rId3" Type="http://schemas.openxmlformats.org/officeDocument/2006/relationships/hyperlink" Target="http://school-collection.edu.ru/catalog/pupil/?subject=8" TargetMode="External"/><Relationship Id="rId7" Type="http://schemas.openxmlformats.org/officeDocument/2006/relationships/hyperlink" Target="http://www.geo2000.nm.ru/" TargetMode="External"/><Relationship Id="rId2" Type="http://schemas.openxmlformats.org/officeDocument/2006/relationships/hyperlink" Target="http://geo.1septembe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sovet.org/component/option,com_mtree/task,viewlink/link_id,6372/Itemid,118/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://wwf.ru/" TargetMode="External"/><Relationship Id="rId10" Type="http://schemas.openxmlformats.org/officeDocument/2006/relationships/hyperlink" Target="http://www.bbc-video.ru/katalog.php" TargetMode="External"/><Relationship Id="rId4" Type="http://schemas.openxmlformats.org/officeDocument/2006/relationships/hyperlink" Target="http://ru.wikipedia.org/wiki/%D0%9F%D0%BE%D1%80%D1%82%D0%B0%D0%BB:%D0%93%D0%B5%D0%BE%D0%B3%D1%80%D0%B0%D1%84%D0%B8%D1%8F" TargetMode="External"/><Relationship Id="rId9" Type="http://schemas.openxmlformats.org/officeDocument/2006/relationships/hyperlink" Target="http://www.virtcity.ru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lege.ru/biology" TargetMode="External"/><Relationship Id="rId3" Type="http://schemas.openxmlformats.org/officeDocument/2006/relationships/hyperlink" Target="http://bio.1september.ru/" TargetMode="External"/><Relationship Id="rId7" Type="http://schemas.openxmlformats.org/officeDocument/2006/relationships/hyperlink" Target="http://www.ebio.ru/" TargetMode="External"/><Relationship Id="rId12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f.ru/" TargetMode="External"/><Relationship Id="rId11" Type="http://schemas.openxmlformats.org/officeDocument/2006/relationships/image" Target="../media/image44.png"/><Relationship Id="rId5" Type="http://schemas.openxmlformats.org/officeDocument/2006/relationships/hyperlink" Target="http://ru.wikipedia.org/wiki/%D0%9F%D0%BE%D1%80%D1%82%D0%B0%D0%BB:%D0%91%D0%B8%D0%BE%D0%BB%D0%BE%D0%B3%D0%B8%D1%8F" TargetMode="External"/><Relationship Id="rId10" Type="http://schemas.openxmlformats.org/officeDocument/2006/relationships/hyperlink" Target="http://uchteh.ru/mschool/5783.html" TargetMode="External"/><Relationship Id="rId4" Type="http://schemas.openxmlformats.org/officeDocument/2006/relationships/hyperlink" Target="http://school-collection.edu.ru/catalog/pupil/?subject=8" TargetMode="External"/><Relationship Id="rId9" Type="http://schemas.openxmlformats.org/officeDocument/2006/relationships/hyperlink" Target="http://sbio.info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him.1september.ru/" TargetMode="External"/><Relationship Id="rId3" Type="http://schemas.openxmlformats.org/officeDocument/2006/relationships/hyperlink" Target="http://www.xumuk.ru/" TargetMode="External"/><Relationship Id="rId7" Type="http://schemas.openxmlformats.org/officeDocument/2006/relationships/hyperlink" Target="http://www.hij.ru/" TargetMode="External"/><Relationship Id="rId12" Type="http://schemas.openxmlformats.org/officeDocument/2006/relationships/image" Target="../media/image47.png"/><Relationship Id="rId2" Type="http://schemas.openxmlformats.org/officeDocument/2006/relationships/hyperlink" Target="http://www.himhel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istry.ssu.samara.ru/" TargetMode="External"/><Relationship Id="rId11" Type="http://schemas.openxmlformats.org/officeDocument/2006/relationships/image" Target="../media/image46.jpeg"/><Relationship Id="rId5" Type="http://schemas.openxmlformats.org/officeDocument/2006/relationships/hyperlink" Target="http://chemistry.ru/" TargetMode="External"/><Relationship Id="rId10" Type="http://schemas.openxmlformats.org/officeDocument/2006/relationships/hyperlink" Target="http://schoolchemistry.by.ru/" TargetMode="External"/><Relationship Id="rId4" Type="http://schemas.openxmlformats.org/officeDocument/2006/relationships/hyperlink" Target="http://www.alhimik.ru/" TargetMode="External"/><Relationship Id="rId9" Type="http://schemas.openxmlformats.org/officeDocument/2006/relationships/hyperlink" Target="http://chem.rusolymp.ru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delfa.net/books/knigi.htm" TargetMode="External"/><Relationship Id="rId3" Type="http://schemas.openxmlformats.org/officeDocument/2006/relationships/hyperlink" Target="http://kvant.mirror1.mccme.ru/" TargetMode="External"/><Relationship Id="rId7" Type="http://schemas.openxmlformats.org/officeDocument/2006/relationships/hyperlink" Target="http://fiz.1september.ru/" TargetMode="External"/><Relationship Id="rId2" Type="http://schemas.openxmlformats.org/officeDocument/2006/relationships/hyperlink" Target="http://somi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ysics.ru/" TargetMode="External"/><Relationship Id="rId5" Type="http://schemas.openxmlformats.org/officeDocument/2006/relationships/hyperlink" Target="http://physolymp.spb.ru/" TargetMode="External"/><Relationship Id="rId10" Type="http://schemas.openxmlformats.org/officeDocument/2006/relationships/image" Target="../media/image48.png"/><Relationship Id="rId4" Type="http://schemas.openxmlformats.org/officeDocument/2006/relationships/hyperlink" Target="http://www.fizika.ru/" TargetMode="External"/><Relationship Id="rId9" Type="http://schemas.openxmlformats.org/officeDocument/2006/relationships/hyperlink" Target="http://www.alsak.ru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www.fizika.asvu.ru/" TargetMode="External"/><Relationship Id="rId7" Type="http://schemas.openxmlformats.org/officeDocument/2006/relationships/hyperlink" Target="http://www.gomulina.orc.ru/" TargetMode="External"/><Relationship Id="rId2" Type="http://schemas.openxmlformats.org/officeDocument/2006/relationships/hyperlink" Target="http://www.vargin.meph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coder.ru/" TargetMode="External"/><Relationship Id="rId5" Type="http://schemas.openxmlformats.org/officeDocument/2006/relationships/hyperlink" Target="http://www.fizmatklass.ru/" TargetMode="External"/><Relationship Id="rId4" Type="http://schemas.openxmlformats.org/officeDocument/2006/relationships/hyperlink" Target="http://edu.ioffe.ru/edu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each.ru/" TargetMode="External"/><Relationship Id="rId3" Type="http://schemas.openxmlformats.org/officeDocument/2006/relationships/hyperlink" Target="http://inf.1september.ru/" TargetMode="External"/><Relationship Id="rId7" Type="http://schemas.openxmlformats.org/officeDocument/2006/relationships/hyperlink" Target="http://www.klyaksa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uit.ru/" TargetMode="External"/><Relationship Id="rId11" Type="http://schemas.openxmlformats.org/officeDocument/2006/relationships/image" Target="../media/image51.png"/><Relationship Id="rId5" Type="http://schemas.openxmlformats.org/officeDocument/2006/relationships/hyperlink" Target="http://ru.wikipedia.org/wiki/%D0%9F%D0%BE%D1%80%D1%82%D0%B0%D0%BB:%D0%9A%D0%BE%D0%BC%D0%BF%D1%8C%D1%8E%D1%82%D0%B5%D1%80%D0%BD%D1%8B%D0%B5_%D1%82%D0%B5%D1%85%D0%BD%D0%BE%D0%BB%D0%BE%D0%B3%D0%B8%D0%B8" TargetMode="External"/><Relationship Id="rId10" Type="http://schemas.openxmlformats.org/officeDocument/2006/relationships/image" Target="../media/image50.png"/><Relationship Id="rId4" Type="http://schemas.openxmlformats.org/officeDocument/2006/relationships/hyperlink" Target="http://www.infojournal.ru/" TargetMode="External"/><Relationship Id="rId9" Type="http://schemas.openxmlformats.org/officeDocument/2006/relationships/hyperlink" Target="http://infoschool.narod.ru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vitech.ru/" TargetMode="External"/><Relationship Id="rId3" Type="http://schemas.openxmlformats.org/officeDocument/2006/relationships/hyperlink" Target="http://www.content-filtering.ru/" TargetMode="External"/><Relationship Id="rId7" Type="http://schemas.openxmlformats.org/officeDocument/2006/relationships/hyperlink" Target="http://rus-linux.net/" TargetMode="External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rmatics.ru/" TargetMode="External"/><Relationship Id="rId11" Type="http://schemas.openxmlformats.org/officeDocument/2006/relationships/image" Target="../media/image53.png"/><Relationship Id="rId5" Type="http://schemas.openxmlformats.org/officeDocument/2006/relationships/hyperlink" Target="http://roi2009.nsu.ru/" TargetMode="External"/><Relationship Id="rId10" Type="http://schemas.openxmlformats.org/officeDocument/2006/relationships/image" Target="../media/image52.png"/><Relationship Id="rId4" Type="http://schemas.openxmlformats.org/officeDocument/2006/relationships/hyperlink" Target="http://www.netpolice.ru/" TargetMode="External"/><Relationship Id="rId9" Type="http://schemas.openxmlformats.org/officeDocument/2006/relationships/hyperlink" Target="http://school-collection.edu.ru/catalog/pupil/?subject=8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-n.ru/communities.aspx?cat_no=16830&amp;tmpl=com" TargetMode="External"/><Relationship Id="rId7" Type="http://schemas.openxmlformats.org/officeDocument/2006/relationships/image" Target="../media/image55.png"/><Relationship Id="rId2" Type="http://schemas.openxmlformats.org/officeDocument/2006/relationships/hyperlink" Target="http://ru.wikipedia.org/wiki/%D0%9F%D0%BE%D1%80%D1%82%D0%B0%D0%BB:%D0%AD%D0%BA%D0%BE%D0%BD%D0%BE%D0%BC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teka.economicus.ru/" TargetMode="External"/><Relationship Id="rId5" Type="http://schemas.openxmlformats.org/officeDocument/2006/relationships/hyperlink" Target="http://economicus.ru/" TargetMode="External"/><Relationship Id="rId4" Type="http://schemas.openxmlformats.org/officeDocument/2006/relationships/hyperlink" Target="http://www.ecsocman.edu.ru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tehnologiya.ucoz.ru/" TargetMode="External"/><Relationship Id="rId7" Type="http://schemas.openxmlformats.org/officeDocument/2006/relationships/image" Target="../media/image56.png"/><Relationship Id="rId2" Type="http://schemas.openxmlformats.org/officeDocument/2006/relationships/hyperlink" Target="http://shk-tehnologi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oyka.ru/" TargetMode="External"/><Relationship Id="rId5" Type="http://schemas.openxmlformats.org/officeDocument/2006/relationships/hyperlink" Target="http://gotovim-doma.ru/" TargetMode="External"/><Relationship Id="rId4" Type="http://schemas.openxmlformats.org/officeDocument/2006/relationships/hyperlink" Target="http://www.domovodstvo.fatal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-people.com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elementy.ru/trefi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rsons.ru/" TargetMode="External"/><Relationship Id="rId5" Type="http://schemas.openxmlformats.org/officeDocument/2006/relationships/hyperlink" Target="http://n-t.ru/nl/" TargetMode="External"/><Relationship Id="rId4" Type="http://schemas.openxmlformats.org/officeDocument/2006/relationships/hyperlink" Target="http://www.biografija.ru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eum.ru/" TargetMode="External"/><Relationship Id="rId3" Type="http://schemas.openxmlformats.org/officeDocument/2006/relationships/hyperlink" Target="http://www.artandphoto.ru/" TargetMode="External"/><Relationship Id="rId7" Type="http://schemas.openxmlformats.org/officeDocument/2006/relationships/hyperlink" Target="http://www.smirnova.net/" TargetMode="External"/><Relationship Id="rId12" Type="http://schemas.openxmlformats.org/officeDocument/2006/relationships/image" Target="../media/image57.png"/><Relationship Id="rId2" Type="http://schemas.openxmlformats.org/officeDocument/2006/relationships/hyperlink" Target="http://www.arthistory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noart.ru/" TargetMode="External"/><Relationship Id="rId11" Type="http://schemas.openxmlformats.org/officeDocument/2006/relationships/hyperlink" Target="http://www.wdl.org/ru/" TargetMode="External"/><Relationship Id="rId5" Type="http://schemas.openxmlformats.org/officeDocument/2006/relationships/hyperlink" Target="http://iskusstvo-info.ru/" TargetMode="External"/><Relationship Id="rId10" Type="http://schemas.openxmlformats.org/officeDocument/2006/relationships/hyperlink" Target="http://www.russianculture.ru/" TargetMode="External"/><Relationship Id="rId4" Type="http://schemas.openxmlformats.org/officeDocument/2006/relationships/hyperlink" Target="http://www.museum-online.ru/" TargetMode="External"/><Relationship Id="rId9" Type="http://schemas.openxmlformats.org/officeDocument/2006/relationships/hyperlink" Target="http://painting.artyx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" TargetMode="External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gramota.ru/slovari" TargetMode="External"/><Relationship Id="rId12" Type="http://schemas.openxmlformats.org/officeDocument/2006/relationships/hyperlink" Target="http://perevod.text.pro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mirslovarei.com/" TargetMode="External"/><Relationship Id="rId11" Type="http://schemas.openxmlformats.org/officeDocument/2006/relationships/hyperlink" Target="http://www.translate.ru/" TargetMode="External"/><Relationship Id="rId5" Type="http://schemas.openxmlformats.org/officeDocument/2006/relationships/hyperlink" Target="http://slovari.yandex.ru/" TargetMode="External"/><Relationship Id="rId10" Type="http://schemas.openxmlformats.org/officeDocument/2006/relationships/hyperlink" Target="http://www.transneed.com/on_line_free_translator.php" TargetMode="External"/><Relationship Id="rId4" Type="http://schemas.openxmlformats.org/officeDocument/2006/relationships/hyperlink" Target="http://www.slovari.ru/" TargetMode="External"/><Relationship Id="rId9" Type="http://schemas.openxmlformats.org/officeDocument/2006/relationships/hyperlink" Target="http://www.lingvo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lr.ru/" TargetMode="External"/><Relationship Id="rId3" Type="http://schemas.openxmlformats.org/officeDocument/2006/relationships/hyperlink" Target="http://lib.ru/" TargetMode="External"/><Relationship Id="rId7" Type="http://schemas.openxmlformats.org/officeDocument/2006/relationships/hyperlink" Target="http://www.rsl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riefly.ru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lib.aldebaran.ru/" TargetMode="External"/><Relationship Id="rId10" Type="http://schemas.openxmlformats.org/officeDocument/2006/relationships/hyperlink" Target="http://www.teenbook.ru/" TargetMode="External"/><Relationship Id="rId4" Type="http://schemas.openxmlformats.org/officeDocument/2006/relationships/hyperlink" Target="http://www.russlib.ru/" TargetMode="External"/><Relationship Id="rId9" Type="http://schemas.openxmlformats.org/officeDocument/2006/relationships/hyperlink" Target="http://book.uraic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vio.fio.ru/" TargetMode="External"/><Relationship Id="rId3" Type="http://schemas.openxmlformats.org/officeDocument/2006/relationships/hyperlink" Target="http://portal.lgo.ru/" TargetMode="External"/><Relationship Id="rId7" Type="http://schemas.openxmlformats.org/officeDocument/2006/relationships/hyperlink" Target="http://www.vestniknews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s.1september.ru/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www.ug.ru/" TargetMode="External"/><Relationship Id="rId10" Type="http://schemas.openxmlformats.org/officeDocument/2006/relationships/hyperlink" Target="http://images.google.ru/imgres?imgurl=http://byaki.net/uploads/posts/2008-06/1214223716_pressa.jpg&amp;imgrefurl=http://byaki.net/2008/06/page/4/&amp;usg=__hAO_JYyfaztZQ4bHxEiEVbhi67E=&amp;h=294&amp;w=500&amp;sz=62&amp;hl=ru&amp;start=1&amp;um=1&amp;tbnid=BzyrpunmXncaCM:&amp;tbnh=76&amp;tbnw=130&amp;prev=/images%3Fq%3D%25D0%25BF%25D1%2580%25D0%25B5%25D1%2581%25D1%2581%25D0%25B0%26um%3D1%26hl%3Dru%26lr%3D%26newwindow%3D1" TargetMode="External"/><Relationship Id="rId4" Type="http://schemas.openxmlformats.org/officeDocument/2006/relationships/hyperlink" Target="http://www.newseducation.ru/" TargetMode="External"/><Relationship Id="rId9" Type="http://schemas.openxmlformats.org/officeDocument/2006/relationships/hyperlink" Target="http://www.ndce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lados.ru/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://www.drofa.ru/" TargetMode="External"/><Relationship Id="rId7" Type="http://schemas.openxmlformats.org/officeDocument/2006/relationships/hyperlink" Target="http://www.ass21vek.ru/" TargetMode="External"/><Relationship Id="rId12" Type="http://schemas.openxmlformats.org/officeDocument/2006/relationships/hyperlink" Target="http://www.russkoe-slovo.ru/" TargetMode="External"/><Relationship Id="rId2" Type="http://schemas.openxmlformats.org/officeDocument/2006/relationships/hyperlink" Target="http://www.pros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ademia-moscow.ru/" TargetMode="External"/><Relationship Id="rId11" Type="http://schemas.openxmlformats.org/officeDocument/2006/relationships/hyperlink" Target="http://www.mnemozina.ru/" TargetMode="External"/><Relationship Id="rId5" Type="http://schemas.openxmlformats.org/officeDocument/2006/relationships/hyperlink" Target="http://www.vgf.ru/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://www.istoky-co.ru/" TargetMode="External"/><Relationship Id="rId4" Type="http://schemas.openxmlformats.org/officeDocument/2006/relationships/hyperlink" Target="http://www.zankov.ru/" TargetMode="External"/><Relationship Id="rId9" Type="http://schemas.openxmlformats.org/officeDocument/2006/relationships/hyperlink" Target="http://www.vita-press.ru/" TargetMode="External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groups.google.com/group/ulej/web/links" TargetMode="External"/><Relationship Id="rId3" Type="http://schemas.openxmlformats.org/officeDocument/2006/relationships/hyperlink" Target="http://www.openclass.ru/" TargetMode="External"/><Relationship Id="rId7" Type="http://schemas.openxmlformats.org/officeDocument/2006/relationships/hyperlink" Target="http://pedsovet.su/" TargetMode="External"/><Relationship Id="rId2" Type="http://schemas.openxmlformats.org/officeDocument/2006/relationships/hyperlink" Target="http://www.it-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ergu.ru/" TargetMode="External"/><Relationship Id="rId5" Type="http://schemas.openxmlformats.org/officeDocument/2006/relationships/hyperlink" Target="http://www.campus.ru/" TargetMode="External"/><Relationship Id="rId4" Type="http://schemas.openxmlformats.org/officeDocument/2006/relationships/hyperlink" Target="http://pedsovet.org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328614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Педагогические </a:t>
            </a:r>
            <a:r>
              <a:rPr lang="en-US" sz="6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6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6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ресурсы </a:t>
            </a:r>
            <a:r>
              <a:rPr lang="en-US" sz="6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6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6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Интернет</a:t>
            </a:r>
            <a:r>
              <a:rPr lang="ru-RU" sz="6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b="1" dirty="0" smtClean="0"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1438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Конкурсы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42875" y="1643063"/>
            <a:ext cx="8786813" cy="5026025"/>
          </a:xfrm>
        </p:spPr>
        <p:txBody>
          <a:bodyPr/>
          <a:lstStyle/>
          <a:p>
            <a:r>
              <a:rPr lang="ru-RU" sz="2600" smtClean="0">
                <a:solidFill>
                  <a:srgbClr val="262673"/>
                </a:solidFill>
              </a:rPr>
              <a:t>Международный математический конкурс «Кенгуру» </a:t>
            </a:r>
            <a:r>
              <a:rPr lang="en-US" sz="2600" smtClean="0">
                <a:hlinkClick r:id="rId2"/>
              </a:rPr>
              <a:t>http://www.kenguru.sp.ru/</a:t>
            </a:r>
            <a:endParaRPr lang="en-US" sz="2600" smtClean="0"/>
          </a:p>
          <a:p>
            <a:r>
              <a:rPr lang="ru-RU" sz="2600" smtClean="0">
                <a:solidFill>
                  <a:srgbClr val="262673"/>
                </a:solidFill>
              </a:rPr>
              <a:t>Дистанционный Конкурс-игра «КИО»</a:t>
            </a:r>
            <a:r>
              <a:rPr lang="en-US" sz="2600" smtClean="0">
                <a:solidFill>
                  <a:srgbClr val="262673"/>
                </a:solidFill>
              </a:rPr>
              <a:t> </a:t>
            </a:r>
            <a:r>
              <a:rPr lang="en-US" sz="2600" smtClean="0">
                <a:hlinkClick r:id="rId3"/>
              </a:rPr>
              <a:t>http://www.ipo.spb.ru/kio/</a:t>
            </a:r>
            <a:r>
              <a:rPr lang="en-US" sz="2600" smtClean="0"/>
              <a:t> </a:t>
            </a:r>
            <a:endParaRPr lang="ru-RU" sz="2600" smtClean="0"/>
          </a:p>
          <a:p>
            <a:r>
              <a:rPr lang="ru-RU" sz="2600" smtClean="0">
                <a:solidFill>
                  <a:srgbClr val="262673"/>
                </a:solidFill>
              </a:rPr>
              <a:t>Конкурс "Русский Медвежонок - языкознание для всех"  </a:t>
            </a:r>
            <a:r>
              <a:rPr lang="en-US" sz="2600" smtClean="0">
                <a:hlinkClick r:id="rId4"/>
              </a:rPr>
              <a:t>http://www.rm.kirov.ru/</a:t>
            </a:r>
            <a:endParaRPr lang="ru-RU" sz="2600" smtClean="0"/>
          </a:p>
          <a:p>
            <a:r>
              <a:rPr lang="ru-RU" sz="2600" smtClean="0">
                <a:solidFill>
                  <a:srgbClr val="262673"/>
                </a:solidFill>
              </a:rPr>
              <a:t>Конкурс "</a:t>
            </a:r>
            <a:r>
              <a:rPr lang="en-US" sz="2600" smtClean="0">
                <a:solidFill>
                  <a:srgbClr val="262673"/>
                </a:solidFill>
              </a:rPr>
              <a:t>British Bulldog"</a:t>
            </a:r>
            <a:r>
              <a:rPr lang="ru-RU" sz="2600" smtClean="0">
                <a:solidFill>
                  <a:srgbClr val="262673"/>
                </a:solidFill>
              </a:rPr>
              <a:t>, конкурс "Золотое Руно" </a:t>
            </a:r>
            <a:r>
              <a:rPr lang="en-US" sz="2600" smtClean="0">
                <a:hlinkClick r:id="rId5"/>
              </a:rPr>
              <a:t>http://www.zolotoeruno.spb.ru</a:t>
            </a:r>
            <a:endParaRPr lang="ru-RU" sz="2600" smtClean="0"/>
          </a:p>
          <a:p>
            <a:r>
              <a:rPr lang="ru-RU" sz="2600" smtClean="0">
                <a:solidFill>
                  <a:srgbClr val="262673"/>
                </a:solidFill>
              </a:rPr>
              <a:t>Всероссийский игровой конкурс по естествознанию </a:t>
            </a:r>
            <a:r>
              <a:rPr lang="en-US" sz="2600" smtClean="0">
                <a:solidFill>
                  <a:srgbClr val="262673"/>
                </a:solidFill>
                <a:hlinkClick r:id="rId6"/>
              </a:rPr>
              <a:t>http://www.konkurs-chip.ru/</a:t>
            </a:r>
            <a:r>
              <a:rPr lang="ru-RU" sz="2600" smtClean="0">
                <a:solidFill>
                  <a:srgbClr val="262673"/>
                </a:solidFill>
              </a:rPr>
              <a:t> </a:t>
            </a:r>
            <a:endParaRPr lang="en-US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Эрудит-марафон учащихся </a:t>
            </a:r>
            <a:r>
              <a:rPr lang="ru-RU" smtClean="0">
                <a:hlinkClick r:id="rId7"/>
              </a:rPr>
              <a:t>http://cerm.ru</a:t>
            </a:r>
            <a:r>
              <a:rPr lang="ru-RU" smtClean="0"/>
              <a:t> 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214313"/>
            <a:ext cx="9588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7" descr="2_3_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38" y="128587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52"/>
            <a:ext cx="8229600" cy="72547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Фестивали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2357438"/>
            <a:ext cx="8229600" cy="421481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 smtClean="0">
                <a:latin typeface="Calibri" pitchFamily="34" charset="0"/>
                <a:hlinkClick r:id="rId3"/>
              </a:rPr>
              <a:t>http://festival.1september.ru/</a:t>
            </a:r>
            <a:endParaRPr lang="ru-RU" dirty="0" smtClean="0">
              <a:latin typeface="Calibri" pitchFamily="34" charset="0"/>
            </a:endParaRPr>
          </a:p>
          <a:p>
            <a:pPr algn="ctr">
              <a:buFontTx/>
              <a:buNone/>
              <a:defRPr/>
            </a:pPr>
            <a:endParaRPr lang="ru-RU" dirty="0" smtClean="0">
              <a:latin typeface="Calibri" pitchFamily="34" charset="0"/>
            </a:endParaRPr>
          </a:p>
          <a:p>
            <a:pPr marL="3175" indent="11113" algn="ctr">
              <a:buFontTx/>
              <a:buNone/>
              <a:defRPr/>
            </a:pPr>
            <a:endParaRPr lang="ru-RU" u="sng" dirty="0" smtClean="0">
              <a:latin typeface="Calibri" pitchFamily="34" charset="0"/>
            </a:endParaRPr>
          </a:p>
          <a:p>
            <a:pPr marL="3175" indent="11113" algn="ctr">
              <a:buFontTx/>
              <a:buNone/>
              <a:defRPr/>
            </a:pPr>
            <a:endParaRPr lang="ru-RU" u="sng" dirty="0" smtClean="0">
              <a:latin typeface="Calibri" pitchFamily="34" charset="0"/>
              <a:hlinkClick r:id="rId4"/>
            </a:endParaRPr>
          </a:p>
          <a:p>
            <a:pPr marL="3175" indent="11113" algn="ctr">
              <a:buFontTx/>
              <a:buNone/>
              <a:defRPr/>
            </a:pPr>
            <a:r>
              <a:rPr lang="en-US" u="sng" dirty="0" smtClean="0">
                <a:latin typeface="Calibri" pitchFamily="34" charset="0"/>
                <a:hlinkClick r:id="rId4"/>
              </a:rPr>
              <a:t>http://portfolio.1september.ru/</a:t>
            </a:r>
            <a:r>
              <a:rPr lang="ru-RU" u="sng" dirty="0" smtClean="0">
                <a:latin typeface="Calibri" pitchFamily="34" charset="0"/>
              </a:rPr>
              <a:t> </a:t>
            </a:r>
          </a:p>
          <a:p>
            <a:pPr marL="3175" indent="11113" algn="ctr">
              <a:buFontTx/>
              <a:buNone/>
              <a:defRPr/>
            </a:pPr>
            <a:endParaRPr lang="ru-RU" u="sng" dirty="0" smtClean="0">
              <a:latin typeface="Calibri" pitchFamily="34" charset="0"/>
            </a:endParaRPr>
          </a:p>
          <a:p>
            <a:pPr marL="3175" indent="11113" algn="ctr">
              <a:buFontTx/>
              <a:buNone/>
              <a:defRPr/>
            </a:pPr>
            <a:r>
              <a:rPr lang="ru-RU" dirty="0" smtClean="0">
                <a:solidFill>
                  <a:srgbClr val="262673"/>
                </a:solidFill>
              </a:rPr>
              <a:t>Конкурсы   </a:t>
            </a:r>
            <a:r>
              <a:rPr lang="en-US" u="sng" dirty="0" smtClean="0">
                <a:latin typeface="Calibri" pitchFamily="34" charset="0"/>
                <a:hlinkClick r:id="rId5"/>
              </a:rPr>
              <a:t>http://www.minobr.org</a:t>
            </a:r>
            <a:r>
              <a:rPr lang="ru-RU" u="sng" dirty="0" smtClean="0">
                <a:latin typeface="Calibri" pitchFamily="34" charset="0"/>
              </a:rPr>
              <a:t> </a:t>
            </a:r>
          </a:p>
          <a:p>
            <a:pPr marL="3175" indent="11113" algn="ctr">
              <a:buFontTx/>
              <a:buNone/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1143000"/>
            <a:ext cx="79438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3214688"/>
            <a:ext cx="800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274638"/>
            <a:ext cx="8643937" cy="7254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Образовательные ресурсы Интернет 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3071813" y="1600200"/>
            <a:ext cx="5614987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latin typeface="Calibri" pitchFamily="34" charset="0"/>
                <a:hlinkClick r:id="rId2"/>
              </a:rPr>
              <a:t>http://katalog.iot.ru/</a:t>
            </a:r>
            <a:endParaRPr lang="ru-RU" smtClean="0">
              <a:latin typeface="Calibri" pitchFamily="34" charset="0"/>
            </a:endParaRPr>
          </a:p>
          <a:p>
            <a:pPr>
              <a:buFontTx/>
              <a:buNone/>
            </a:pPr>
            <a:endParaRPr lang="ru-RU" smtClean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en-US" smtClean="0">
                <a:latin typeface="Calibri" pitchFamily="34" charset="0"/>
                <a:hlinkClick r:id="rId3"/>
              </a:rPr>
              <a:t>http://www.alleng.ru/</a:t>
            </a:r>
            <a:endParaRPr lang="ru-RU" smtClean="0">
              <a:latin typeface="Calibri" pitchFamily="34" charset="0"/>
            </a:endParaRPr>
          </a:p>
          <a:p>
            <a:pPr>
              <a:buFontTx/>
              <a:buNone/>
            </a:pPr>
            <a:endParaRPr lang="ru-RU" smtClean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en-US" smtClean="0">
                <a:latin typeface="Calibri" pitchFamily="34" charset="0"/>
                <a:hlinkClick r:id="rId4"/>
              </a:rPr>
              <a:t>http://www.gnpbu.ru/web_resyrs/Katalog.htm</a:t>
            </a:r>
            <a:endParaRPr lang="en-US" smtClean="0">
              <a:latin typeface="Calibri" pitchFamily="34" charset="0"/>
            </a:endParaRP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mtClean="0">
                <a:latin typeface="Calibri" pitchFamily="34" charset="0"/>
                <a:hlinkClick r:id="rId5"/>
              </a:rPr>
              <a:t>http://www.uraledu.ru/resurs</a:t>
            </a:r>
            <a:endParaRPr lang="ru-RU" smtClean="0">
              <a:latin typeface="Calibri" pitchFamily="34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643063"/>
            <a:ext cx="2286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b="4955"/>
          <a:stretch>
            <a:fillRect/>
          </a:stretch>
        </p:blipFill>
        <p:spPr bwMode="auto">
          <a:xfrm>
            <a:off x="5651500" y="1196975"/>
            <a:ext cx="3311525" cy="2363788"/>
          </a:xfrm>
          <a:prstGeom prst="rect">
            <a:avLst/>
          </a:prstGeom>
          <a:noFill/>
          <a:ln w="12700">
            <a:solidFill>
              <a:srgbClr val="F5F4ED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 eaLnBrk="1" hangingPunct="1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Цифровые образовательные ресурсы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428750"/>
            <a:ext cx="5543550" cy="528637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262673"/>
                </a:solidFill>
              </a:rPr>
              <a:t>Федеральный</a:t>
            </a:r>
            <a:r>
              <a:rPr lang="ru-RU" sz="2400" smtClean="0">
                <a:latin typeface="Calibri" pitchFamily="34" charset="0"/>
              </a:rPr>
              <a:t> </a:t>
            </a:r>
            <a:r>
              <a:rPr lang="ru-RU" sz="2400" smtClean="0">
                <a:solidFill>
                  <a:srgbClr val="262673"/>
                </a:solidFill>
              </a:rPr>
              <a:t>центр информационно-образовательных ресурсов </a:t>
            </a:r>
            <a:r>
              <a:rPr lang="en-US" sz="2400" smtClean="0">
                <a:solidFill>
                  <a:srgbClr val="262673"/>
                </a:solidFill>
                <a:hlinkClick r:id="rId3"/>
              </a:rPr>
              <a:t>http://fcior.edu.ru/</a:t>
            </a:r>
            <a:r>
              <a:rPr lang="ru-RU" sz="2400" smtClean="0">
                <a:solidFill>
                  <a:srgbClr val="262673"/>
                </a:solidFill>
              </a:rPr>
              <a:t> </a:t>
            </a:r>
          </a:p>
          <a:p>
            <a:pPr eaLnBrk="1" hangingPunct="1"/>
            <a:r>
              <a:rPr lang="ru-RU" sz="2400" smtClean="0">
                <a:solidFill>
                  <a:srgbClr val="262673"/>
                </a:solidFill>
              </a:rPr>
              <a:t>Единая коллекция цифровых образовательных ресурсов </a:t>
            </a:r>
            <a:r>
              <a:rPr lang="en-US" sz="2400" smtClean="0">
                <a:solidFill>
                  <a:srgbClr val="262673"/>
                </a:solidFill>
                <a:hlinkClick r:id="rId4"/>
              </a:rPr>
              <a:t>http://school-collection.edu.ru/</a:t>
            </a:r>
            <a:endParaRPr lang="ru-RU" sz="2400" smtClean="0">
              <a:solidFill>
                <a:srgbClr val="262673"/>
              </a:solidFill>
            </a:endParaRPr>
          </a:p>
          <a:p>
            <a:pPr eaLnBrk="1" hangingPunct="1"/>
            <a:r>
              <a:rPr lang="ru-RU" sz="2400" smtClean="0">
                <a:solidFill>
                  <a:srgbClr val="262673"/>
                </a:solidFill>
              </a:rPr>
              <a:t>Единое окно доступа к образовательным ресурсам </a:t>
            </a:r>
            <a:r>
              <a:rPr lang="en-US" sz="2400" smtClean="0">
                <a:solidFill>
                  <a:srgbClr val="262673"/>
                </a:solidFill>
                <a:hlinkClick r:id="rId5"/>
              </a:rPr>
              <a:t>http://window.edu.ru/</a:t>
            </a:r>
            <a:endParaRPr lang="ru-RU" sz="2400" smtClean="0">
              <a:solidFill>
                <a:srgbClr val="262673"/>
              </a:solidFill>
            </a:endParaRPr>
          </a:p>
          <a:p>
            <a:pPr eaLnBrk="1" hangingPunct="1"/>
            <a:r>
              <a:rPr lang="ru-RU" sz="2400" smtClean="0">
                <a:solidFill>
                  <a:srgbClr val="262673"/>
                </a:solidFill>
              </a:rPr>
              <a:t>Каталог учебников, оборудования, электронных ресурсов </a:t>
            </a:r>
            <a:r>
              <a:rPr lang="ru-RU" sz="2400" smtClean="0">
                <a:solidFill>
                  <a:srgbClr val="262673"/>
                </a:solidFill>
                <a:hlinkClick r:id="rId6"/>
              </a:rPr>
              <a:t>http://ndce.edu.ru</a:t>
            </a:r>
            <a:endParaRPr lang="ru-RU" sz="2400" smtClean="0">
              <a:solidFill>
                <a:srgbClr val="262673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262673"/>
                </a:solidFill>
                <a:hlinkClick r:id="rId7"/>
              </a:rPr>
              <a:t>http://www.openclass.ru/</a:t>
            </a:r>
            <a:endParaRPr lang="ru-RU" sz="2400" smtClean="0">
              <a:solidFill>
                <a:srgbClr val="262673"/>
              </a:solidFill>
            </a:endParaRPr>
          </a:p>
          <a:p>
            <a:pPr eaLnBrk="1" hangingPunct="1"/>
            <a:endParaRPr lang="ru-RU" sz="2400" smtClean="0">
              <a:solidFill>
                <a:srgbClr val="262673"/>
              </a:solidFill>
            </a:endParaRP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8"/>
          <a:srcRect b="40207"/>
          <a:stretch>
            <a:fillRect/>
          </a:stretch>
        </p:blipFill>
        <p:spPr bwMode="auto">
          <a:xfrm>
            <a:off x="5724525" y="4292600"/>
            <a:ext cx="31638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Управление школой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697413"/>
          </a:xfrm>
        </p:spPr>
        <p:txBody>
          <a:bodyPr/>
          <a:lstStyle/>
          <a:p>
            <a:r>
              <a:rPr lang="ru-RU" sz="2600" smtClean="0">
                <a:solidFill>
                  <a:srgbClr val="262673"/>
                </a:solidFill>
              </a:rPr>
              <a:t>Газета «Управление школой» </a:t>
            </a:r>
            <a:r>
              <a:rPr lang="en-US" sz="2600" smtClean="0">
                <a:solidFill>
                  <a:srgbClr val="262673"/>
                </a:solidFill>
                <a:hlinkClick r:id="rId2"/>
              </a:rPr>
              <a:t>http://upr.1september.ru/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Менеджер образования </a:t>
            </a:r>
            <a:r>
              <a:rPr lang="en-US" sz="2600" smtClean="0">
                <a:solidFill>
                  <a:srgbClr val="262673"/>
                </a:solidFill>
                <a:hlinkClick r:id="rId3"/>
              </a:rPr>
              <a:t>http://www.menobr.ru/</a:t>
            </a:r>
            <a:endParaRPr lang="en-US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В помощь учителю </a:t>
            </a:r>
            <a:r>
              <a:rPr lang="en-US" sz="2600" smtClean="0">
                <a:solidFill>
                  <a:srgbClr val="262673"/>
                </a:solidFill>
                <a:hlinkClick r:id="rId4"/>
              </a:rPr>
              <a:t>http://zavuch.info/</a:t>
            </a:r>
            <a:r>
              <a:rPr lang="ru-RU" sz="2600" smtClean="0">
                <a:solidFill>
                  <a:srgbClr val="262673"/>
                </a:solidFill>
              </a:rPr>
              <a:t> </a:t>
            </a:r>
          </a:p>
          <a:p>
            <a:r>
              <a:rPr lang="ru-RU" sz="2600" smtClean="0">
                <a:solidFill>
                  <a:srgbClr val="262673"/>
                </a:solidFill>
                <a:hlinkClick r:id="rId5"/>
              </a:rPr>
              <a:t>Проект «Международная школа директоров» на </a:t>
            </a:r>
            <a:r>
              <a:rPr lang="en-US" sz="2600" smtClean="0">
                <a:solidFill>
                  <a:srgbClr val="262673"/>
                </a:solidFill>
                <a:hlinkClick r:id="rId5"/>
              </a:rPr>
              <a:t>pedsovet.org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Форум «Управление образованием» </a:t>
            </a:r>
            <a:r>
              <a:rPr lang="en-US" sz="2600" smtClean="0">
                <a:solidFill>
                  <a:srgbClr val="262673"/>
                </a:solidFill>
                <a:hlinkClick r:id="rId6"/>
              </a:rPr>
              <a:t>http://pedsovet.org/forum/forum40.html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Кадры образования </a:t>
            </a:r>
            <a:r>
              <a:rPr lang="en-US" sz="2600" smtClean="0">
                <a:solidFill>
                  <a:srgbClr val="262673"/>
                </a:solidFill>
                <a:hlinkClick r:id="rId7"/>
              </a:rPr>
              <a:t>http://www.teacher-edu.ru/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МЦЭФР «Ресурсы образования» </a:t>
            </a:r>
            <a:r>
              <a:rPr lang="ru-RU" sz="2600" smtClean="0">
                <a:solidFill>
                  <a:srgbClr val="262673"/>
                </a:solidFill>
                <a:hlinkClick r:id="rId8"/>
              </a:rPr>
              <a:t>http://www.resobr.ru/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  <a:hlinkClick r:id="rId9"/>
              </a:rPr>
              <a:t>Методические службы системы образования России</a:t>
            </a:r>
            <a:endParaRPr lang="ru-RU" sz="2600" smtClean="0">
              <a:solidFill>
                <a:srgbClr val="2626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Для библиотекаря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900613"/>
          </a:xfrm>
        </p:spPr>
        <p:txBody>
          <a:bodyPr/>
          <a:lstStyle/>
          <a:p>
            <a:pPr>
              <a:defRPr/>
            </a:pPr>
            <a:r>
              <a:rPr lang="ru-RU" sz="2600" dirty="0" smtClean="0">
                <a:solidFill>
                  <a:srgbClr val="262673"/>
                </a:solidFill>
              </a:rPr>
              <a:t>Журнальный зал  </a:t>
            </a:r>
            <a:r>
              <a:rPr lang="ru-RU" sz="2600" dirty="0" smtClean="0">
                <a:solidFill>
                  <a:srgbClr val="262673"/>
                </a:solidFill>
                <a:hlinkClick r:id="rId2"/>
              </a:rPr>
              <a:t>http://magazines.russ.ru/</a:t>
            </a:r>
            <a:r>
              <a:rPr lang="ru-RU" sz="2600" dirty="0" smtClean="0">
                <a:solidFill>
                  <a:srgbClr val="262673"/>
                </a:solidFill>
              </a:rPr>
              <a:t> </a:t>
            </a:r>
          </a:p>
          <a:p>
            <a:pPr>
              <a:defRPr/>
            </a:pPr>
            <a:r>
              <a:rPr lang="ru-RU" sz="2600" dirty="0" smtClean="0">
                <a:solidFill>
                  <a:srgbClr val="262673"/>
                </a:solidFill>
              </a:rPr>
              <a:t>Информационно-справочный портал </a:t>
            </a:r>
            <a:r>
              <a:rPr lang="ru-RU" sz="2600" dirty="0" smtClean="0">
                <a:solidFill>
                  <a:srgbClr val="262673"/>
                </a:solidFill>
                <a:hlinkClick r:id="rId3"/>
              </a:rPr>
              <a:t>http://www.library.ru</a:t>
            </a:r>
            <a:r>
              <a:rPr lang="ru-RU" sz="2600" dirty="0" smtClean="0">
                <a:solidFill>
                  <a:srgbClr val="262673"/>
                </a:solidFill>
              </a:rPr>
              <a:t> </a:t>
            </a:r>
          </a:p>
          <a:p>
            <a:pPr>
              <a:defRPr/>
            </a:pPr>
            <a:r>
              <a:rPr lang="ru-RU" sz="2600" dirty="0" smtClean="0">
                <a:solidFill>
                  <a:srgbClr val="262673"/>
                </a:solidFill>
              </a:rPr>
              <a:t>Российская библиотечная ассоциация </a:t>
            </a:r>
            <a:r>
              <a:rPr lang="ru-RU" sz="2600" dirty="0" smtClean="0">
                <a:solidFill>
                  <a:srgbClr val="262673"/>
                </a:solidFill>
                <a:hlinkClick r:id="rId4"/>
              </a:rPr>
              <a:t>http://www.rba.ru/or/about.html</a:t>
            </a:r>
            <a:r>
              <a:rPr lang="ru-RU" sz="2600" dirty="0" smtClean="0">
                <a:solidFill>
                  <a:srgbClr val="262673"/>
                </a:solidFill>
              </a:rPr>
              <a:t> </a:t>
            </a:r>
          </a:p>
          <a:p>
            <a:pPr>
              <a:defRPr/>
            </a:pPr>
            <a:r>
              <a:rPr lang="ru-RU" sz="2600" dirty="0" smtClean="0">
                <a:solidFill>
                  <a:srgbClr val="262673"/>
                </a:solidFill>
              </a:rPr>
              <a:t>Русская школьная библиотечная ассоциация </a:t>
            </a:r>
            <a:r>
              <a:rPr lang="ru-RU" sz="2600" dirty="0" smtClean="0">
                <a:solidFill>
                  <a:srgbClr val="262673"/>
                </a:solidFill>
                <a:hlinkClick r:id="rId5"/>
              </a:rPr>
              <a:t>http://www.rusla.ru/rsba/</a:t>
            </a:r>
            <a:r>
              <a:rPr lang="ru-RU" sz="2600" dirty="0" smtClean="0">
                <a:solidFill>
                  <a:srgbClr val="262673"/>
                </a:solidFill>
              </a:rPr>
              <a:t> </a:t>
            </a:r>
          </a:p>
          <a:p>
            <a:pPr>
              <a:defRPr/>
            </a:pPr>
            <a:r>
              <a:rPr lang="ru-RU" sz="2600" dirty="0" smtClean="0">
                <a:solidFill>
                  <a:srgbClr val="262673"/>
                </a:solidFill>
              </a:rPr>
              <a:t>Библиотекарь Точка </a:t>
            </a:r>
            <a:r>
              <a:rPr lang="ru-RU" sz="2600" dirty="0" err="1" smtClean="0">
                <a:solidFill>
                  <a:srgbClr val="262673"/>
                </a:solidFill>
              </a:rPr>
              <a:t>Ру</a:t>
            </a:r>
            <a:r>
              <a:rPr lang="ru-RU" sz="2600" dirty="0" smtClean="0">
                <a:solidFill>
                  <a:srgbClr val="262673"/>
                </a:solidFill>
              </a:rPr>
              <a:t> </a:t>
            </a:r>
            <a:r>
              <a:rPr lang="ru-RU" sz="2600" dirty="0" smtClean="0">
                <a:solidFill>
                  <a:srgbClr val="262673"/>
                </a:solidFill>
                <a:hlinkClick r:id="rId6"/>
              </a:rPr>
              <a:t>http://bibliotekar.ru/</a:t>
            </a:r>
            <a:endParaRPr lang="ru-RU" sz="2600" dirty="0" smtClean="0">
              <a:solidFill>
                <a:srgbClr val="262673"/>
              </a:solidFill>
            </a:endParaRPr>
          </a:p>
          <a:p>
            <a:pPr marL="342900" lvl="1" indent="-342900">
              <a:buFontTx/>
              <a:buChar char="•"/>
              <a:defRPr/>
            </a:pPr>
            <a:r>
              <a:rPr lang="ru-RU" sz="2600" dirty="0" smtClean="0">
                <a:solidFill>
                  <a:srgbClr val="262673"/>
                </a:solidFill>
                <a:ea typeface="+mn-ea"/>
                <a:cs typeface="+mn-cs"/>
              </a:rPr>
              <a:t>Все для праздника </a:t>
            </a:r>
            <a:r>
              <a:rPr lang="ru-RU" sz="2600" dirty="0" smtClean="0">
                <a:solidFill>
                  <a:srgbClr val="262673"/>
                </a:solidFill>
                <a:ea typeface="+mn-ea"/>
                <a:cs typeface="+mn-cs"/>
                <a:hlinkClick r:id="rId7"/>
              </a:rPr>
              <a:t>http://www.prazdnik.by/</a:t>
            </a:r>
            <a:r>
              <a:rPr lang="ru-RU" sz="2600" dirty="0" smtClean="0">
                <a:solidFill>
                  <a:srgbClr val="262673"/>
                </a:solidFill>
                <a:ea typeface="+mn-ea"/>
                <a:cs typeface="+mn-cs"/>
              </a:rPr>
              <a:t> </a:t>
            </a:r>
          </a:p>
          <a:p>
            <a:pPr>
              <a:defRPr/>
            </a:pPr>
            <a:endParaRPr lang="ru-RU" sz="2600" dirty="0" smtClean="0">
              <a:solidFill>
                <a:srgbClr val="2626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707" y="326804"/>
            <a:ext cx="6327536" cy="78679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Дошкольное образование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5111750"/>
          </a:xfrm>
        </p:spPr>
        <p:txBody>
          <a:bodyPr/>
          <a:lstStyle/>
          <a:p>
            <a:r>
              <a:rPr lang="ru-RU" sz="2400" smtClean="0">
                <a:solidFill>
                  <a:srgbClr val="262673"/>
                </a:solidFill>
              </a:rPr>
              <a:t>Электронная версия газеты «Дошкольное образование» </a:t>
            </a:r>
            <a:r>
              <a:rPr lang="ru-RU" sz="2400" smtClean="0">
                <a:hlinkClick r:id="rId2"/>
              </a:rPr>
              <a:t>http://dob.1september.ru/</a:t>
            </a:r>
            <a:r>
              <a:rPr lang="ru-RU" sz="2400" smtClean="0"/>
              <a:t> 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Дошкольник </a:t>
            </a:r>
            <a:r>
              <a:rPr lang="ru-RU" sz="2400" smtClean="0">
                <a:hlinkClick r:id="rId3"/>
              </a:rPr>
              <a:t>http://doshkolnik.ru/</a:t>
            </a:r>
            <a:r>
              <a:rPr lang="ru-RU" sz="2400" smtClean="0"/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Каталог детских сайтов </a:t>
            </a:r>
            <a:r>
              <a:rPr lang="en-US" sz="2400" smtClean="0">
                <a:solidFill>
                  <a:srgbClr val="262673"/>
                </a:solidFill>
                <a:hlinkClick r:id="rId4"/>
              </a:rPr>
              <a:t>http://kinklub.com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Лукошко сказок </a:t>
            </a:r>
            <a:r>
              <a:rPr lang="en-US" sz="2400" smtClean="0">
                <a:solidFill>
                  <a:srgbClr val="262673"/>
                </a:solidFill>
                <a:hlinkClick r:id="rId5"/>
              </a:rPr>
              <a:t>http://lukoshko.net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Раннее развитие детей </a:t>
            </a:r>
            <a:r>
              <a:rPr lang="ru-RU" sz="2400" smtClean="0">
                <a:hlinkClick r:id="rId6"/>
              </a:rPr>
              <a:t>http://www.danilova.ru/</a:t>
            </a:r>
            <a:r>
              <a:rPr lang="ru-RU" sz="2400" smtClean="0"/>
              <a:t>, </a:t>
            </a:r>
            <a:r>
              <a:rPr lang="ru-RU" sz="2400" smtClean="0">
                <a:hlinkClick r:id="rId7"/>
              </a:rPr>
              <a:t>http://www.razumniki.ru/</a:t>
            </a:r>
            <a:r>
              <a:rPr lang="ru-RU" sz="2400" smtClean="0"/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Детский портал Солнышко </a:t>
            </a:r>
            <a:r>
              <a:rPr lang="en-US" sz="2400" smtClean="0">
                <a:solidFill>
                  <a:srgbClr val="262673"/>
                </a:solidFill>
                <a:hlinkClick r:id="rId8"/>
              </a:rPr>
              <a:t>http://www.solnet.ee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Добрая дорога детства </a:t>
            </a:r>
            <a:r>
              <a:rPr lang="ru-RU" sz="2400" smtClean="0">
                <a:hlinkClick r:id="rId9"/>
              </a:rPr>
              <a:t>http://ddd-gazeta.ru/</a:t>
            </a:r>
            <a:endParaRPr lang="ru-RU" sz="2400" smtClean="0"/>
          </a:p>
          <a:p>
            <a:r>
              <a:rPr lang="ru-RU" sz="2400" smtClean="0">
                <a:solidFill>
                  <a:srgbClr val="262673"/>
                </a:solidFill>
              </a:rPr>
              <a:t>Все для детского сада</a:t>
            </a:r>
            <a:r>
              <a:rPr lang="ru-RU" sz="2400" smtClean="0"/>
              <a:t> </a:t>
            </a:r>
            <a:r>
              <a:rPr lang="ru-RU" sz="2400" smtClean="0">
                <a:hlinkClick r:id="rId10"/>
              </a:rPr>
              <a:t>http://www.moi-detsad.ru/</a:t>
            </a:r>
            <a:r>
              <a:rPr lang="ru-RU" sz="2400" smtClean="0"/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Логопед</a:t>
            </a:r>
            <a:r>
              <a:rPr lang="ru-RU" sz="2400" smtClean="0"/>
              <a:t> </a:t>
            </a:r>
            <a:r>
              <a:rPr lang="ru-RU" sz="2400" smtClean="0">
                <a:hlinkClick r:id="rId11"/>
              </a:rPr>
              <a:t>http://www.logoped.ru/</a:t>
            </a:r>
            <a:r>
              <a:rPr lang="ru-RU" sz="2400" smtClean="0"/>
              <a:t>, </a:t>
            </a:r>
            <a:r>
              <a:rPr lang="ru-RU" sz="2400" smtClean="0">
                <a:hlinkClick r:id="rId12"/>
              </a:rPr>
              <a:t>http://www.logopunkt.ru</a:t>
            </a:r>
            <a:endParaRPr lang="ru-RU" sz="2400" smtClean="0"/>
          </a:p>
        </p:txBody>
      </p:sp>
      <p:pic>
        <p:nvPicPr>
          <p:cNvPr id="27652" name="Рисунок 5" descr="det.gif"/>
          <p:cNvPicPr>
            <a:picLocks noChangeAspect="1"/>
          </p:cNvPicPr>
          <p:nvPr/>
        </p:nvPicPr>
        <p:blipFill>
          <a:blip r:embed="rId13"/>
          <a:srcRect l="10204" r="10715"/>
          <a:stretch>
            <a:fillRect/>
          </a:stretch>
        </p:blipFill>
        <p:spPr bwMode="auto">
          <a:xfrm>
            <a:off x="6735763" y="0"/>
            <a:ext cx="2479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800708" cy="92869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Начальная школа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358187" cy="5143500"/>
          </a:xfrm>
        </p:spPr>
        <p:txBody>
          <a:bodyPr/>
          <a:lstStyle/>
          <a:p>
            <a:r>
              <a:rPr lang="ru-RU" sz="2400" smtClean="0">
                <a:solidFill>
                  <a:srgbClr val="262673"/>
                </a:solidFill>
              </a:rPr>
              <a:t>Газета «Начальная школа» </a:t>
            </a:r>
            <a:r>
              <a:rPr lang="en-US" sz="2400" smtClean="0">
                <a:solidFill>
                  <a:srgbClr val="262673"/>
                </a:solidFill>
                <a:hlinkClick r:id="rId2"/>
              </a:rPr>
              <a:t>http://nsc.1september.ru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Сайт «Начальная школа» </a:t>
            </a:r>
            <a:r>
              <a:rPr lang="en-US" sz="2400" smtClean="0">
                <a:solidFill>
                  <a:srgbClr val="262673"/>
                </a:solidFill>
                <a:hlinkClick r:id="rId3"/>
              </a:rPr>
              <a:t>http://www.nachalka.com/</a:t>
            </a:r>
            <a:r>
              <a:rPr lang="ru-RU" sz="2400" smtClean="0">
                <a:solidFill>
                  <a:srgbClr val="262673"/>
                </a:solidFill>
              </a:rPr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Образовательная система «Школа 2100» </a:t>
            </a:r>
            <a:r>
              <a:rPr lang="en-US" sz="2400" smtClean="0">
                <a:solidFill>
                  <a:srgbClr val="262673"/>
                </a:solidFill>
                <a:hlinkClick r:id="rId4"/>
              </a:rPr>
              <a:t>http://www.school2100.ru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Развивающая система Занкова </a:t>
            </a:r>
            <a:r>
              <a:rPr lang="en-US" sz="2400" smtClean="0">
                <a:solidFill>
                  <a:srgbClr val="262673"/>
                </a:solidFill>
                <a:hlinkClick r:id="rId5"/>
              </a:rPr>
              <a:t>http://www.zankov.ru/</a:t>
            </a:r>
            <a:r>
              <a:rPr lang="ru-RU" sz="2400" smtClean="0">
                <a:solidFill>
                  <a:srgbClr val="262673"/>
                </a:solidFill>
              </a:rPr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УМК «Планета знаний» </a:t>
            </a:r>
            <a:r>
              <a:rPr lang="en-US" sz="2400" smtClean="0">
                <a:solidFill>
                  <a:srgbClr val="262673"/>
                </a:solidFill>
                <a:hlinkClick r:id="rId6"/>
              </a:rPr>
              <a:t>http://www.planetaznaniy.astrel.ru/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«Начальная школа». Уроки Кирилла и Мефодия. </a:t>
            </a:r>
            <a:r>
              <a:rPr lang="en-US" sz="2400" smtClean="0">
                <a:solidFill>
                  <a:srgbClr val="262673"/>
                </a:solidFill>
                <a:hlinkClick r:id="rId7"/>
              </a:rPr>
              <a:t>http://www.nachalka.info/about/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Сеть творческих учителей ИКТ в начальной школе </a:t>
            </a:r>
            <a:r>
              <a:rPr lang="en-US" sz="2400" smtClean="0">
                <a:solidFill>
                  <a:srgbClr val="262673"/>
                </a:solidFill>
                <a:hlinkClick r:id="rId8"/>
              </a:rPr>
              <a:t>http://www.it-n.ru/communities.aspx?cat_no=5025&amp;tmpl=com</a:t>
            </a:r>
            <a:endParaRPr lang="ru-RU" sz="240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9"/>
          <a:srcRect r="12121"/>
          <a:stretch>
            <a:fillRect/>
          </a:stretch>
        </p:blipFill>
        <p:spPr bwMode="auto">
          <a:xfrm>
            <a:off x="358014" y="126965"/>
            <a:ext cx="2908470" cy="119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12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Коллекции изображений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79388" y="1341438"/>
            <a:ext cx="8496300" cy="530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262673"/>
                </a:solidFill>
                <a:hlinkClick r:id="rId2"/>
              </a:rPr>
              <a:t>http://gifpark.</a:t>
            </a:r>
            <a:r>
              <a:rPr lang="en-US" sz="2800" smtClean="0">
                <a:solidFill>
                  <a:srgbClr val="262673"/>
                </a:solidFill>
                <a:hlinkClick r:id="rId2"/>
              </a:rPr>
              <a:t>s</a:t>
            </a:r>
            <a:r>
              <a:rPr lang="ru-RU" sz="2800" smtClean="0">
                <a:solidFill>
                  <a:srgbClr val="262673"/>
                </a:solidFill>
                <a:hlinkClick r:id="rId2"/>
              </a:rPr>
              <a:t>u/</a:t>
            </a:r>
            <a:r>
              <a:rPr lang="ru-RU" sz="2800" smtClean="0">
                <a:solidFill>
                  <a:srgbClr val="262673"/>
                </a:solidFill>
              </a:rPr>
              <a:t> </a:t>
            </a:r>
            <a:endParaRPr lang="en-US" sz="280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262673"/>
                </a:solidFill>
                <a:hlinkClick r:id="rId3"/>
              </a:rPr>
              <a:t>http://artgif.ru/</a:t>
            </a:r>
            <a:endParaRPr lang="en-US" sz="280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262673"/>
                </a:solidFill>
                <a:hlinkClick r:id="rId4"/>
              </a:rPr>
              <a:t>http://shalena.net.ua/</a:t>
            </a:r>
            <a:endParaRPr lang="ru-RU" sz="280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262673"/>
                </a:solidFill>
                <a:hlinkClick r:id="rId5"/>
              </a:rPr>
              <a:t>http://photocity.ru/</a:t>
            </a:r>
            <a:r>
              <a:rPr lang="ru-RU" sz="2800" smtClean="0">
                <a:solidFill>
                  <a:srgbClr val="262673"/>
                </a:solidFill>
              </a:rPr>
              <a:t> </a:t>
            </a:r>
            <a:endParaRPr lang="en-US" sz="280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262673"/>
                </a:solidFill>
                <a:hlinkClick r:id="rId6"/>
              </a:rPr>
              <a:t>http://internet-vip.ru/web-master/fony_sayta/index.htm</a:t>
            </a:r>
            <a:endParaRPr lang="ru-RU" sz="280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262673"/>
                </a:solidFill>
                <a:hlinkClick r:id="rId7"/>
              </a:rPr>
              <a:t>http://fantasyflash.ru/</a:t>
            </a:r>
            <a:endParaRPr lang="ru-RU" sz="280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262673"/>
                </a:solidFill>
                <a:hlinkClick r:id="rId8"/>
              </a:rPr>
              <a:t>http://fonegallery.narod.ru/</a:t>
            </a:r>
            <a:endParaRPr lang="ru-RU" sz="280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262673"/>
                </a:solidFill>
                <a:hlinkClick r:id="rId9"/>
              </a:rPr>
              <a:t>http://images.google.ru/</a:t>
            </a:r>
            <a:endParaRPr lang="en-US" sz="280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262673"/>
                </a:solidFill>
                <a:hlinkClick r:id="rId10"/>
              </a:rPr>
              <a:t>http://animashky.ru</a:t>
            </a:r>
            <a:r>
              <a:rPr lang="en-US" sz="2800" smtClean="0">
                <a:solidFill>
                  <a:srgbClr val="262673"/>
                </a:solidFill>
              </a:rPr>
              <a:t> </a:t>
            </a:r>
            <a:endParaRPr lang="ru-RU" sz="280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>
              <a:solidFill>
                <a:srgbClr val="262673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6100" y="1052513"/>
            <a:ext cx="424815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72125" y="4214813"/>
            <a:ext cx="33845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Создание школьного сайта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Портал «Моя школа»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http://www.1class.ru/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Планета школ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http://planetashkol.ru/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Электронный журнал </a:t>
            </a:r>
            <a:r>
              <a:rPr lang="ru-RU" sz="2800" dirty="0" smtClean="0">
                <a:hlinkClick r:id="rId4"/>
              </a:rPr>
              <a:t>http://www.ballov.net/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Создание сайта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http://www.siteedit.ru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Джумла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http://joomla.ru/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Друпал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http://www.drupal.ru/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5143500"/>
            <a:ext cx="22145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" y="50720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00" y="5072063"/>
            <a:ext cx="19288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286544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Дистанционное образование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t="3219" r="6085" b="36908"/>
          <a:stretch>
            <a:fillRect/>
          </a:stretch>
        </p:blipFill>
        <p:spPr bwMode="auto">
          <a:xfrm>
            <a:off x="0" y="0"/>
            <a:ext cx="22050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000250" y="1643063"/>
            <a:ext cx="6929438" cy="49291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262673"/>
                </a:solidFill>
              </a:rPr>
              <a:t>Интернет-школа «Просвещение»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262673"/>
                </a:solidFill>
              </a:rPr>
              <a:t>    </a:t>
            </a:r>
            <a:r>
              <a:rPr lang="en-US" sz="2400" dirty="0" smtClean="0">
                <a:solidFill>
                  <a:srgbClr val="262673"/>
                </a:solidFill>
                <a:hlinkClick r:id="rId4"/>
              </a:rPr>
              <a:t>http</a:t>
            </a:r>
            <a:r>
              <a:rPr lang="ru-RU" sz="2400" dirty="0" smtClean="0">
                <a:solidFill>
                  <a:srgbClr val="262673"/>
                </a:solidFill>
                <a:hlinkClick r:id="rId4"/>
              </a:rPr>
              <a:t>://</a:t>
            </a:r>
            <a:r>
              <a:rPr lang="en-US" sz="2400" dirty="0" smtClean="0">
                <a:solidFill>
                  <a:srgbClr val="262673"/>
                </a:solidFill>
                <a:hlinkClick r:id="rId4"/>
              </a:rPr>
              <a:t>www</a:t>
            </a:r>
            <a:r>
              <a:rPr lang="ru-RU" sz="2400" dirty="0" smtClean="0">
                <a:solidFill>
                  <a:srgbClr val="262673"/>
                </a:solidFill>
                <a:hlinkClick r:id="rId4"/>
              </a:rPr>
              <a:t>.</a:t>
            </a:r>
            <a:r>
              <a:rPr lang="en-US" sz="2400" dirty="0" smtClean="0">
                <a:solidFill>
                  <a:srgbClr val="262673"/>
                </a:solidFill>
                <a:hlinkClick r:id="rId4"/>
              </a:rPr>
              <a:t>internet</a:t>
            </a:r>
            <a:r>
              <a:rPr lang="ru-RU" sz="2400" dirty="0" smtClean="0">
                <a:solidFill>
                  <a:srgbClr val="262673"/>
                </a:solidFill>
                <a:hlinkClick r:id="rId4"/>
              </a:rPr>
              <a:t>-</a:t>
            </a:r>
            <a:r>
              <a:rPr lang="en-US" sz="2400" dirty="0" smtClean="0">
                <a:solidFill>
                  <a:srgbClr val="262673"/>
                </a:solidFill>
                <a:hlinkClick r:id="rId4"/>
              </a:rPr>
              <a:t>school</a:t>
            </a:r>
            <a:r>
              <a:rPr lang="ru-RU" sz="2400" dirty="0" smtClean="0">
                <a:solidFill>
                  <a:srgbClr val="262673"/>
                </a:solidFill>
                <a:hlinkClick r:id="rId4"/>
              </a:rPr>
              <a:t>.</a:t>
            </a:r>
            <a:r>
              <a:rPr lang="en-US" sz="2400" dirty="0" err="1" smtClean="0">
                <a:solidFill>
                  <a:srgbClr val="262673"/>
                </a:solidFill>
                <a:hlinkClick r:id="rId4"/>
              </a:rPr>
              <a:t>ru</a:t>
            </a:r>
            <a:endParaRPr lang="ru-RU" sz="2400" dirty="0" smtClean="0">
              <a:solidFill>
                <a:srgbClr val="262673"/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262673"/>
                </a:solidFill>
              </a:rPr>
              <a:t>Интернет-университет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262673"/>
                </a:solidFill>
              </a:rPr>
              <a:t>    </a:t>
            </a:r>
            <a:r>
              <a:rPr lang="ru-RU" sz="2400" dirty="0" smtClean="0">
                <a:solidFill>
                  <a:srgbClr val="262673"/>
                </a:solidFill>
                <a:hlinkClick r:id="rId5"/>
              </a:rPr>
              <a:t>http://www.</a:t>
            </a:r>
            <a:r>
              <a:rPr lang="en-US" sz="2400" dirty="0" smtClean="0">
                <a:solidFill>
                  <a:srgbClr val="262673"/>
                </a:solidFill>
                <a:hlinkClick r:id="rId5"/>
              </a:rPr>
              <a:t>intuit</a:t>
            </a:r>
            <a:r>
              <a:rPr lang="ru-RU" sz="2400" dirty="0" smtClean="0">
                <a:solidFill>
                  <a:srgbClr val="262673"/>
                </a:solidFill>
                <a:hlinkClick r:id="rId5"/>
              </a:rPr>
              <a:t>.</a:t>
            </a:r>
            <a:r>
              <a:rPr lang="ru-RU" sz="2400" dirty="0" err="1" smtClean="0">
                <a:solidFill>
                  <a:srgbClr val="262673"/>
                </a:solidFill>
                <a:hlinkClick r:id="rId5"/>
              </a:rPr>
              <a:t>ru</a:t>
            </a:r>
            <a:r>
              <a:rPr lang="en-US" sz="2400" dirty="0" smtClean="0">
                <a:solidFill>
                  <a:srgbClr val="262673"/>
                </a:solidFill>
              </a:rPr>
              <a:t> </a:t>
            </a:r>
            <a:endParaRPr lang="ru-RU" sz="2400" dirty="0" smtClean="0">
              <a:solidFill>
                <a:srgbClr val="262673"/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262673"/>
                </a:solidFill>
              </a:rPr>
              <a:t>Обучающие сетевые олимпиады </a:t>
            </a:r>
            <a:r>
              <a:rPr lang="en-US" sz="2400" dirty="0" smtClean="0">
                <a:solidFill>
                  <a:srgbClr val="262673"/>
                </a:solidFill>
                <a:hlinkClick r:id="rId6"/>
              </a:rPr>
              <a:t>http</a:t>
            </a:r>
            <a:r>
              <a:rPr lang="ru-RU" sz="2400" dirty="0" smtClean="0">
                <a:solidFill>
                  <a:srgbClr val="262673"/>
                </a:solidFill>
                <a:hlinkClick r:id="rId6"/>
              </a:rPr>
              <a:t>://</a:t>
            </a:r>
            <a:r>
              <a:rPr lang="en-US" sz="2400" dirty="0" err="1" smtClean="0">
                <a:solidFill>
                  <a:srgbClr val="262673"/>
                </a:solidFill>
                <a:hlinkClick r:id="rId6"/>
              </a:rPr>
              <a:t>oso</a:t>
            </a:r>
            <a:r>
              <a:rPr lang="ru-RU" sz="2400" dirty="0" smtClean="0">
                <a:solidFill>
                  <a:srgbClr val="262673"/>
                </a:solidFill>
                <a:hlinkClick r:id="rId6"/>
              </a:rPr>
              <a:t>.</a:t>
            </a:r>
            <a:r>
              <a:rPr lang="en-US" sz="2400" dirty="0" err="1" smtClean="0">
                <a:solidFill>
                  <a:srgbClr val="262673"/>
                </a:solidFill>
                <a:hlinkClick r:id="rId6"/>
              </a:rPr>
              <a:t>rcsz</a:t>
            </a:r>
            <a:r>
              <a:rPr lang="ru-RU" sz="2400" dirty="0" smtClean="0">
                <a:solidFill>
                  <a:srgbClr val="262673"/>
                </a:solidFill>
                <a:hlinkClick r:id="rId6"/>
              </a:rPr>
              <a:t>.</a:t>
            </a:r>
            <a:r>
              <a:rPr lang="en-US" sz="2400" dirty="0" err="1" smtClean="0">
                <a:solidFill>
                  <a:srgbClr val="262673"/>
                </a:solidFill>
                <a:hlinkClick r:id="rId6"/>
              </a:rPr>
              <a:t>ru</a:t>
            </a:r>
            <a:endParaRPr lang="ru-RU" sz="2400" dirty="0" smtClean="0">
              <a:solidFill>
                <a:srgbClr val="262673"/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262673"/>
                </a:solidFill>
              </a:rPr>
              <a:t>Открытый колледж </a:t>
            </a:r>
            <a:r>
              <a:rPr lang="en-US" sz="2400" dirty="0" smtClean="0">
                <a:solidFill>
                  <a:srgbClr val="262673"/>
                </a:solidFill>
                <a:hlinkClick r:id="rId7"/>
              </a:rPr>
              <a:t>http</a:t>
            </a:r>
            <a:r>
              <a:rPr lang="ru-RU" sz="2400" dirty="0" smtClean="0">
                <a:solidFill>
                  <a:srgbClr val="262673"/>
                </a:solidFill>
                <a:hlinkClick r:id="rId7"/>
              </a:rPr>
              <a:t>://</a:t>
            </a:r>
            <a:r>
              <a:rPr lang="en-US" sz="2400" dirty="0" smtClean="0">
                <a:solidFill>
                  <a:srgbClr val="262673"/>
                </a:solidFill>
                <a:hlinkClick r:id="rId7"/>
              </a:rPr>
              <a:t>www</a:t>
            </a:r>
            <a:r>
              <a:rPr lang="ru-RU" sz="2400" dirty="0" smtClean="0">
                <a:solidFill>
                  <a:srgbClr val="262673"/>
                </a:solidFill>
                <a:hlinkClick r:id="rId7"/>
              </a:rPr>
              <a:t>.</a:t>
            </a:r>
            <a:r>
              <a:rPr lang="en-US" sz="2400" dirty="0" smtClean="0">
                <a:solidFill>
                  <a:srgbClr val="262673"/>
                </a:solidFill>
                <a:hlinkClick r:id="rId7"/>
              </a:rPr>
              <a:t>college</a:t>
            </a:r>
            <a:r>
              <a:rPr lang="ru-RU" sz="2400" dirty="0" smtClean="0">
                <a:solidFill>
                  <a:srgbClr val="262673"/>
                </a:solidFill>
                <a:hlinkClick r:id="rId7"/>
              </a:rPr>
              <a:t>.</a:t>
            </a:r>
            <a:r>
              <a:rPr lang="en-US" sz="2400" dirty="0" err="1" smtClean="0">
                <a:solidFill>
                  <a:srgbClr val="262673"/>
                </a:solidFill>
                <a:hlinkClick r:id="rId7"/>
              </a:rPr>
              <a:t>ru</a:t>
            </a:r>
            <a:endParaRPr lang="ru-RU" sz="2400" dirty="0" smtClean="0">
              <a:solidFill>
                <a:srgbClr val="262673"/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262673"/>
                </a:solidFill>
              </a:rPr>
              <a:t>Центр дистанционного образования «</a:t>
            </a:r>
            <a:r>
              <a:rPr lang="ru-RU" sz="2400" dirty="0" err="1" smtClean="0">
                <a:solidFill>
                  <a:srgbClr val="262673"/>
                </a:solidFill>
              </a:rPr>
              <a:t>Эйдос</a:t>
            </a:r>
            <a:r>
              <a:rPr lang="ru-RU" sz="2400" dirty="0" smtClean="0">
                <a:solidFill>
                  <a:srgbClr val="262673"/>
                </a:solidFill>
              </a:rPr>
              <a:t>» </a:t>
            </a:r>
            <a:r>
              <a:rPr lang="en-US" sz="2400" dirty="0" smtClean="0">
                <a:solidFill>
                  <a:srgbClr val="262673"/>
                </a:solidFill>
                <a:hlinkClick r:id="rId8"/>
              </a:rPr>
              <a:t>http</a:t>
            </a:r>
            <a:r>
              <a:rPr lang="ru-RU" sz="2400" dirty="0" smtClean="0">
                <a:solidFill>
                  <a:srgbClr val="262673"/>
                </a:solidFill>
                <a:hlinkClick r:id="rId8"/>
              </a:rPr>
              <a:t>://</a:t>
            </a:r>
            <a:r>
              <a:rPr lang="en-US" sz="2400" dirty="0" smtClean="0">
                <a:solidFill>
                  <a:srgbClr val="262673"/>
                </a:solidFill>
                <a:hlinkClick r:id="rId8"/>
              </a:rPr>
              <a:t>www</a:t>
            </a:r>
            <a:r>
              <a:rPr lang="ru-RU" sz="2400" dirty="0" smtClean="0">
                <a:solidFill>
                  <a:srgbClr val="262673"/>
                </a:solidFill>
                <a:hlinkClick r:id="rId8"/>
              </a:rPr>
              <a:t>.</a:t>
            </a:r>
            <a:r>
              <a:rPr lang="en-US" sz="2400" dirty="0" err="1" smtClean="0">
                <a:solidFill>
                  <a:srgbClr val="262673"/>
                </a:solidFill>
                <a:hlinkClick r:id="rId8"/>
              </a:rPr>
              <a:t>eidos</a:t>
            </a:r>
            <a:r>
              <a:rPr lang="ru-RU" sz="2400" dirty="0" smtClean="0">
                <a:solidFill>
                  <a:srgbClr val="262673"/>
                </a:solidFill>
                <a:hlinkClick r:id="rId8"/>
              </a:rPr>
              <a:t>.</a:t>
            </a:r>
            <a:r>
              <a:rPr lang="en-US" sz="2400" dirty="0" err="1" smtClean="0">
                <a:solidFill>
                  <a:srgbClr val="262673"/>
                </a:solidFill>
                <a:hlinkClick r:id="rId8"/>
              </a:rPr>
              <a:t>ru</a:t>
            </a:r>
            <a:endParaRPr lang="en-US" sz="2400" dirty="0" smtClean="0">
              <a:solidFill>
                <a:srgbClr val="262673"/>
              </a:solidFill>
            </a:endParaRPr>
          </a:p>
          <a:p>
            <a:pPr eaLnBrk="1" hangingPunct="1">
              <a:defRPr/>
            </a:pPr>
            <a:r>
              <a:rPr lang="en-US" sz="2400" dirty="0" err="1" smtClean="0">
                <a:solidFill>
                  <a:srgbClr val="262673"/>
                </a:solidFill>
              </a:rPr>
              <a:t>i</a:t>
            </a:r>
            <a:r>
              <a:rPr lang="ru-RU" sz="2400" dirty="0" smtClean="0">
                <a:solidFill>
                  <a:srgbClr val="262673"/>
                </a:solidFill>
              </a:rPr>
              <a:t>-Школа (</a:t>
            </a:r>
            <a:r>
              <a:rPr lang="ru-RU" sz="2400" dirty="0" err="1" smtClean="0">
                <a:solidFill>
                  <a:srgbClr val="262673"/>
                </a:solidFill>
              </a:rPr>
              <a:t>школа</a:t>
            </a:r>
            <a:r>
              <a:rPr lang="ru-RU" sz="2400" dirty="0" smtClean="0">
                <a:solidFill>
                  <a:srgbClr val="262673"/>
                </a:solidFill>
              </a:rPr>
              <a:t> дистанционной поддержки образования детей-инвалидов) </a:t>
            </a:r>
            <a:r>
              <a:rPr lang="en-US" sz="2400" dirty="0" smtClean="0">
                <a:solidFill>
                  <a:srgbClr val="262673"/>
                </a:solidFill>
                <a:hlinkClick r:id="rId9"/>
              </a:rPr>
              <a:t>http</a:t>
            </a:r>
            <a:r>
              <a:rPr lang="ru-RU" sz="2400" dirty="0" smtClean="0">
                <a:solidFill>
                  <a:srgbClr val="262673"/>
                </a:solidFill>
                <a:hlinkClick r:id="rId9"/>
              </a:rPr>
              <a:t>://</a:t>
            </a:r>
            <a:r>
              <a:rPr lang="en-US" sz="2400" dirty="0" smtClean="0">
                <a:solidFill>
                  <a:srgbClr val="262673"/>
                </a:solidFill>
                <a:hlinkClick r:id="rId9"/>
              </a:rPr>
              <a:t>www</a:t>
            </a:r>
            <a:r>
              <a:rPr lang="ru-RU" sz="2400" dirty="0" smtClean="0">
                <a:solidFill>
                  <a:srgbClr val="262673"/>
                </a:solidFill>
                <a:hlinkClick r:id="rId9"/>
              </a:rPr>
              <a:t>.</a:t>
            </a:r>
            <a:r>
              <a:rPr lang="en-US" sz="2400" dirty="0" smtClean="0">
                <a:solidFill>
                  <a:srgbClr val="262673"/>
                </a:solidFill>
                <a:hlinkClick r:id="rId9"/>
              </a:rPr>
              <a:t>home</a:t>
            </a:r>
            <a:r>
              <a:rPr lang="ru-RU" sz="2400" dirty="0" smtClean="0">
                <a:solidFill>
                  <a:srgbClr val="262673"/>
                </a:solidFill>
                <a:hlinkClick r:id="rId9"/>
              </a:rPr>
              <a:t>-</a:t>
            </a:r>
            <a:r>
              <a:rPr lang="en-US" sz="2400" dirty="0" err="1" smtClean="0">
                <a:solidFill>
                  <a:srgbClr val="262673"/>
                </a:solidFill>
                <a:hlinkClick r:id="rId9"/>
              </a:rPr>
              <a:t>edu</a:t>
            </a:r>
            <a:r>
              <a:rPr lang="ru-RU" sz="2400" dirty="0" smtClean="0">
                <a:solidFill>
                  <a:srgbClr val="262673"/>
                </a:solidFill>
                <a:hlinkClick r:id="rId9"/>
              </a:rPr>
              <a:t>.</a:t>
            </a:r>
            <a:r>
              <a:rPr lang="en-US" sz="2400" dirty="0" err="1" smtClean="0">
                <a:solidFill>
                  <a:srgbClr val="262673"/>
                </a:solidFill>
                <a:hlinkClick r:id="rId9"/>
              </a:rPr>
              <a:t>ru</a:t>
            </a:r>
            <a:r>
              <a:rPr lang="ru-RU" sz="2400" dirty="0" smtClean="0">
                <a:solidFill>
                  <a:srgbClr val="262673"/>
                </a:solidFill>
                <a:hlinkClick r:id="rId9"/>
              </a:rPr>
              <a:t> </a:t>
            </a:r>
            <a:endParaRPr lang="ru-RU" sz="2400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341438"/>
            <a:ext cx="8726487" cy="511175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ru-RU" dirty="0" err="1" smtClean="0">
                <a:solidFill>
                  <a:srgbClr val="262673"/>
                </a:solidFill>
              </a:rPr>
              <a:t>Гогуль</a:t>
            </a:r>
            <a:r>
              <a:rPr lang="ru-RU" dirty="0" smtClean="0">
                <a:solidFill>
                  <a:srgbClr val="262673"/>
                </a:solidFill>
              </a:rPr>
              <a:t> </a:t>
            </a:r>
            <a:r>
              <a:rPr lang="ru-RU" dirty="0" smtClean="0">
                <a:solidFill>
                  <a:srgbClr val="262673"/>
                </a:solidFill>
                <a:hlinkClick r:id="rId2"/>
              </a:rPr>
              <a:t>http://gogul.tv/</a:t>
            </a:r>
            <a:r>
              <a:rPr lang="ru-RU" dirty="0" smtClean="0">
                <a:solidFill>
                  <a:srgbClr val="262673"/>
                </a:solidFill>
              </a:rPr>
              <a:t> 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ru-RU" dirty="0" smtClean="0">
                <a:solidFill>
                  <a:srgbClr val="262673"/>
                </a:solidFill>
                <a:ea typeface="+mn-ea"/>
                <a:cs typeface="+mn-cs"/>
              </a:rPr>
              <a:t>Форум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hlinkClick r:id="rId3"/>
              </a:rPr>
              <a:t>http://www.u-mama.ru</a:t>
            </a:r>
            <a:r>
              <a:rPr lang="ru-RU" sz="3200" dirty="0" smtClean="0">
                <a:latin typeface="Calibri" pitchFamily="34" charset="0"/>
              </a:rPr>
              <a:t> 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262673"/>
                </a:solidFill>
                <a:ea typeface="+mn-ea"/>
                <a:cs typeface="+mn-cs"/>
                <a:hlinkClick r:id="rId4"/>
              </a:rPr>
              <a:t>http://detkam.e-papa.ru</a:t>
            </a:r>
            <a:r>
              <a:rPr lang="ru-RU" dirty="0" smtClean="0">
                <a:solidFill>
                  <a:srgbClr val="262673"/>
                </a:solidFill>
                <a:ea typeface="+mn-ea"/>
                <a:cs typeface="+mn-cs"/>
              </a:rPr>
              <a:t> 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ru-RU" dirty="0" smtClean="0">
                <a:solidFill>
                  <a:srgbClr val="262673"/>
                </a:solidFill>
                <a:ea typeface="+mn-ea"/>
                <a:cs typeface="+mn-cs"/>
              </a:rPr>
              <a:t>Семейный сайт </a:t>
            </a:r>
            <a:r>
              <a:rPr lang="en-US" dirty="0" smtClean="0">
                <a:solidFill>
                  <a:srgbClr val="262673"/>
                </a:solidFill>
                <a:ea typeface="+mn-ea"/>
                <a:cs typeface="+mn-cs"/>
                <a:hlinkClick r:id="rId5"/>
              </a:rPr>
              <a:t>http://www.7ya.ru/</a:t>
            </a:r>
            <a:r>
              <a:rPr lang="ru-RU" dirty="0" smtClean="0">
                <a:solidFill>
                  <a:srgbClr val="262673"/>
                </a:solidFill>
                <a:ea typeface="+mn-ea"/>
                <a:cs typeface="+mn-cs"/>
              </a:rPr>
              <a:t> 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ru-RU" dirty="0" smtClean="0">
                <a:solidFill>
                  <a:srgbClr val="262673"/>
                </a:solidFill>
                <a:ea typeface="+mn-ea"/>
                <a:cs typeface="+mn-cs"/>
              </a:rPr>
              <a:t>Сценарии праздников </a:t>
            </a:r>
            <a:r>
              <a:rPr lang="en-US" dirty="0" smtClean="0">
                <a:solidFill>
                  <a:srgbClr val="262673"/>
                </a:solidFill>
                <a:ea typeface="+mn-ea"/>
                <a:cs typeface="+mn-cs"/>
                <a:hlinkClick r:id="rId6"/>
              </a:rPr>
              <a:t>http://kidportal.ru/prazdniki/</a:t>
            </a:r>
            <a:r>
              <a:rPr lang="ru-RU" dirty="0" smtClean="0">
                <a:solidFill>
                  <a:srgbClr val="262673"/>
                </a:solidFill>
                <a:ea typeface="+mn-ea"/>
                <a:cs typeface="+mn-cs"/>
              </a:rPr>
              <a:t> 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ru-RU" dirty="0" smtClean="0">
                <a:solidFill>
                  <a:srgbClr val="262673"/>
                </a:solidFill>
                <a:ea typeface="+mn-ea"/>
                <a:cs typeface="+mn-cs"/>
              </a:rPr>
              <a:t>Раннее развитие детей </a:t>
            </a:r>
            <a:r>
              <a:rPr lang="ru-RU" dirty="0" smtClean="0">
                <a:solidFill>
                  <a:srgbClr val="262673"/>
                </a:solidFill>
                <a:ea typeface="+mn-ea"/>
                <a:cs typeface="+mn-cs"/>
                <a:hlinkClick r:id="rId7"/>
              </a:rPr>
              <a:t>http://www.danilova.ru/</a:t>
            </a:r>
            <a:r>
              <a:rPr lang="ru-RU" dirty="0" smtClean="0">
                <a:solidFill>
                  <a:srgbClr val="262673"/>
                </a:solidFill>
                <a:ea typeface="+mn-ea"/>
                <a:cs typeface="+mn-cs"/>
              </a:rPr>
              <a:t>, </a:t>
            </a:r>
            <a:r>
              <a:rPr lang="ru-RU" dirty="0" smtClean="0">
                <a:solidFill>
                  <a:srgbClr val="262673"/>
                </a:solidFill>
                <a:ea typeface="+mn-ea"/>
                <a:cs typeface="+mn-cs"/>
                <a:hlinkClick r:id="rId8"/>
              </a:rPr>
              <a:t>http://www.razumniki.ru/</a:t>
            </a:r>
            <a:r>
              <a:rPr lang="ru-RU" dirty="0" smtClean="0">
                <a:solidFill>
                  <a:srgbClr val="262673"/>
                </a:solidFill>
                <a:ea typeface="+mn-ea"/>
                <a:cs typeface="+mn-cs"/>
              </a:rPr>
              <a:t> 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ru-RU" dirty="0" smtClean="0">
                <a:solidFill>
                  <a:srgbClr val="262673"/>
                </a:solidFill>
                <a:ea typeface="+mn-ea"/>
                <a:cs typeface="+mn-cs"/>
              </a:rPr>
              <a:t>Добрая дорога детства </a:t>
            </a:r>
            <a:r>
              <a:rPr lang="ru-RU" dirty="0" smtClean="0">
                <a:solidFill>
                  <a:srgbClr val="262673"/>
                </a:solidFill>
                <a:ea typeface="+mn-ea"/>
                <a:cs typeface="+mn-cs"/>
                <a:hlinkClick r:id="rId9"/>
              </a:rPr>
              <a:t>http://ddd-gazeta.ru/</a:t>
            </a:r>
            <a:endParaRPr lang="ru-RU" dirty="0" smtClean="0">
              <a:solidFill>
                <a:srgbClr val="262673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262673"/>
                </a:solidFill>
              </a:rPr>
              <a:t>Лого Миры </a:t>
            </a:r>
            <a:r>
              <a:rPr lang="en-US" sz="2800" dirty="0" smtClean="0">
                <a:solidFill>
                  <a:srgbClr val="262673"/>
                </a:solidFill>
                <a:hlinkClick r:id="rId10"/>
              </a:rPr>
              <a:t>http://www.logoworlds.chat.ru</a:t>
            </a:r>
            <a:r>
              <a:rPr lang="ru-RU" sz="2800" dirty="0" smtClean="0">
                <a:solidFill>
                  <a:srgbClr val="262673"/>
                </a:solidFill>
              </a:rPr>
              <a:t>, </a:t>
            </a:r>
            <a:r>
              <a:rPr lang="en-US" sz="2800" dirty="0" smtClean="0">
                <a:solidFill>
                  <a:srgbClr val="262673"/>
                </a:solidFill>
                <a:hlinkClick r:id="rId11"/>
              </a:rPr>
              <a:t>http://www.int-edu.ru/page.php?id=913</a:t>
            </a:r>
            <a:endParaRPr lang="ru-RU" sz="2800" dirty="0" smtClean="0">
              <a:solidFill>
                <a:srgbClr val="262673"/>
              </a:solidFill>
            </a:endParaRPr>
          </a:p>
        </p:txBody>
      </p:sp>
      <p:sp>
        <p:nvSpPr>
          <p:cNvPr id="573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6215074" cy="100013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Родителям и педагогам</a:t>
            </a:r>
          </a:p>
        </p:txBody>
      </p:sp>
      <p:pic>
        <p:nvPicPr>
          <p:cNvPr id="22532" name="Рисунок 5" descr="7ya_logo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21463" y="1000125"/>
            <a:ext cx="2413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6858048" cy="85725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Ресурсы для детей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786812" cy="5357812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ru-RU" sz="3200" dirty="0" smtClean="0">
                <a:solidFill>
                  <a:srgbClr val="262673"/>
                </a:solidFill>
                <a:ea typeface="+mn-ea"/>
                <a:cs typeface="+mn-cs"/>
              </a:rPr>
              <a:t>Каталог детских сайтов </a:t>
            </a:r>
            <a:r>
              <a:rPr lang="en-US" sz="3200" dirty="0" smtClean="0">
                <a:solidFill>
                  <a:srgbClr val="262673"/>
                </a:solidFill>
                <a:ea typeface="+mn-ea"/>
                <a:cs typeface="+mn-cs"/>
                <a:hlinkClick r:id="rId2"/>
              </a:rPr>
              <a:t>http://kinklub.com</a:t>
            </a:r>
            <a:endParaRPr lang="ru-RU" sz="3200" dirty="0" smtClean="0">
              <a:solidFill>
                <a:srgbClr val="262673"/>
              </a:solidFill>
              <a:ea typeface="+mn-ea"/>
              <a:cs typeface="+mn-cs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ru-RU" sz="3200" dirty="0" smtClean="0">
                <a:solidFill>
                  <a:srgbClr val="262673"/>
                </a:solidFill>
                <a:ea typeface="+mn-ea"/>
                <a:cs typeface="+mn-cs"/>
              </a:rPr>
              <a:t>Лукошко сказок </a:t>
            </a:r>
            <a:r>
              <a:rPr lang="en-US" sz="3200" dirty="0" smtClean="0">
                <a:solidFill>
                  <a:srgbClr val="262673"/>
                </a:solidFill>
                <a:ea typeface="+mn-ea"/>
                <a:cs typeface="+mn-cs"/>
                <a:hlinkClick r:id="rId3"/>
              </a:rPr>
              <a:t>http://lukoshko.net</a:t>
            </a:r>
            <a:endParaRPr lang="ru-RU" sz="3200" dirty="0" smtClean="0">
              <a:solidFill>
                <a:srgbClr val="262673"/>
              </a:solidFill>
              <a:ea typeface="+mn-ea"/>
              <a:cs typeface="+mn-cs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ru-RU" sz="3200" dirty="0" smtClean="0">
                <a:solidFill>
                  <a:srgbClr val="262673"/>
                </a:solidFill>
                <a:ea typeface="+mn-ea"/>
                <a:cs typeface="+mn-cs"/>
              </a:rPr>
              <a:t>Детский портал Солнышко </a:t>
            </a:r>
            <a:r>
              <a:rPr lang="en-US" sz="3200" dirty="0" smtClean="0">
                <a:solidFill>
                  <a:srgbClr val="262673"/>
                </a:solidFill>
                <a:ea typeface="+mn-ea"/>
                <a:cs typeface="+mn-cs"/>
                <a:hlinkClick r:id="rId4"/>
              </a:rPr>
              <a:t>http://www.solnet.ee</a:t>
            </a:r>
            <a:endParaRPr lang="ru-RU" sz="3200" dirty="0" smtClean="0">
              <a:solidFill>
                <a:srgbClr val="262673"/>
              </a:solidFill>
              <a:ea typeface="+mn-ea"/>
              <a:cs typeface="+mn-cs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ru-RU" sz="3200" dirty="0" smtClean="0">
                <a:solidFill>
                  <a:srgbClr val="262673"/>
                </a:solidFill>
                <a:ea typeface="+mn-ea"/>
                <a:cs typeface="+mn-cs"/>
              </a:rPr>
              <a:t>Добрая дорога детства </a:t>
            </a:r>
            <a:r>
              <a:rPr lang="ru-RU" sz="3200" dirty="0" smtClean="0">
                <a:solidFill>
                  <a:srgbClr val="262673"/>
                </a:solidFill>
                <a:ea typeface="+mn-ea"/>
                <a:cs typeface="+mn-cs"/>
                <a:hlinkClick r:id="rId5"/>
              </a:rPr>
              <a:t>http://ddd-gazeta.ru/</a:t>
            </a:r>
            <a:endParaRPr lang="ru-RU" sz="3200" dirty="0" smtClean="0">
              <a:solidFill>
                <a:srgbClr val="262673"/>
              </a:solidFill>
              <a:ea typeface="+mn-ea"/>
              <a:cs typeface="+mn-cs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ru-RU" sz="3200" dirty="0" smtClean="0">
                <a:solidFill>
                  <a:srgbClr val="262673"/>
                </a:solidFill>
                <a:ea typeface="+mn-ea"/>
                <a:cs typeface="+mn-cs"/>
              </a:rPr>
              <a:t>Ежедневная сказка </a:t>
            </a:r>
            <a:r>
              <a:rPr lang="en-US" sz="3200" dirty="0" smtClean="0">
                <a:solidFill>
                  <a:srgbClr val="262673"/>
                </a:solidFill>
                <a:ea typeface="+mn-ea"/>
                <a:cs typeface="+mn-cs"/>
                <a:hlinkClick r:id="rId6"/>
              </a:rPr>
              <a:t>http://www.juja.ru/</a:t>
            </a:r>
            <a:r>
              <a:rPr lang="ru-RU" sz="3200" dirty="0" smtClean="0">
                <a:solidFill>
                  <a:srgbClr val="262673"/>
                </a:solidFill>
                <a:ea typeface="+mn-ea"/>
                <a:cs typeface="+mn-cs"/>
              </a:rPr>
              <a:t> 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ru-RU" sz="3200" dirty="0" err="1" smtClean="0">
                <a:solidFill>
                  <a:srgbClr val="262673"/>
                </a:solidFill>
                <a:ea typeface="+mn-ea"/>
                <a:cs typeface="+mn-cs"/>
              </a:rPr>
              <a:t>Бибигон</a:t>
            </a:r>
            <a:r>
              <a:rPr lang="ru-RU" sz="3200" dirty="0" smtClean="0">
                <a:solidFill>
                  <a:srgbClr val="262673"/>
                </a:solidFill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262673"/>
                </a:solidFill>
                <a:ea typeface="+mn-ea"/>
                <a:cs typeface="+mn-cs"/>
                <a:hlinkClick r:id="rId7"/>
              </a:rPr>
              <a:t>http://www.bibigon.ru/</a:t>
            </a:r>
            <a:r>
              <a:rPr lang="ru-RU" sz="3200" dirty="0" smtClean="0">
                <a:solidFill>
                  <a:srgbClr val="262673"/>
                </a:solidFill>
                <a:ea typeface="+mn-ea"/>
                <a:cs typeface="+mn-cs"/>
              </a:rPr>
              <a:t> 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ru-RU" sz="3200" dirty="0" smtClean="0">
                <a:solidFill>
                  <a:srgbClr val="262673"/>
                </a:solidFill>
                <a:ea typeface="+mn-ea"/>
                <a:cs typeface="+mn-cs"/>
              </a:rPr>
              <a:t>Клепа </a:t>
            </a:r>
            <a:r>
              <a:rPr lang="en-US" sz="3200" dirty="0" smtClean="0">
                <a:solidFill>
                  <a:srgbClr val="262673"/>
                </a:solidFill>
                <a:ea typeface="+mn-ea"/>
                <a:cs typeface="+mn-cs"/>
                <a:hlinkClick r:id="rId8"/>
              </a:rPr>
              <a:t>http://www.klepa.ru/</a:t>
            </a:r>
            <a:r>
              <a:rPr lang="ru-RU" sz="3200" dirty="0" smtClean="0">
                <a:solidFill>
                  <a:srgbClr val="262673"/>
                </a:solidFill>
                <a:ea typeface="+mn-ea"/>
                <a:cs typeface="+mn-cs"/>
              </a:rPr>
              <a:t> 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ru-RU" sz="3200" dirty="0" err="1" smtClean="0">
                <a:solidFill>
                  <a:srgbClr val="262673"/>
                </a:solidFill>
              </a:rPr>
              <a:t>Теленяня</a:t>
            </a:r>
            <a:r>
              <a:rPr lang="ru-RU" sz="3200" dirty="0" smtClean="0">
                <a:solidFill>
                  <a:srgbClr val="262673"/>
                </a:solidFill>
              </a:rPr>
              <a:t> </a:t>
            </a:r>
            <a:r>
              <a:rPr lang="en-US" sz="3200" dirty="0" smtClean="0">
                <a:solidFill>
                  <a:srgbClr val="262673"/>
                </a:solidFill>
                <a:hlinkClick r:id="rId9"/>
              </a:rPr>
              <a:t>http://www.telenyanya.ru</a:t>
            </a:r>
            <a:r>
              <a:rPr lang="ru-RU" sz="3200" dirty="0" smtClean="0">
                <a:solidFill>
                  <a:srgbClr val="262673"/>
                </a:solidFill>
              </a:rPr>
              <a:t> </a:t>
            </a:r>
          </a:p>
          <a:p>
            <a:pPr marL="342900" lvl="1" indent="-342900" eaLnBrk="1" hangingPunct="1">
              <a:buFontTx/>
              <a:buChar char="•"/>
              <a:defRPr/>
            </a:pPr>
            <a:endParaRPr lang="ru-RU" sz="3200" dirty="0" smtClean="0">
              <a:solidFill>
                <a:srgbClr val="262673"/>
              </a:solidFill>
              <a:ea typeface="+mn-ea"/>
              <a:cs typeface="+mn-cs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38" y="5072063"/>
            <a:ext cx="2628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2924175"/>
            <a:ext cx="28463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264320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Образовательные ресурсы </a:t>
            </a:r>
            <a:br>
              <a:rPr lang="ru-RU" sz="54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 предметам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 descr="1180457023_buchschtabe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2773362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5800708" cy="93978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Русский язык</a:t>
            </a:r>
          </a:p>
        </p:txBody>
      </p:sp>
      <p:sp>
        <p:nvSpPr>
          <p:cNvPr id="29700" name="Содержимое 2"/>
          <p:cNvSpPr>
            <a:spLocks noGrp="1"/>
          </p:cNvSpPr>
          <p:nvPr>
            <p:ph idx="1"/>
          </p:nvPr>
        </p:nvSpPr>
        <p:spPr>
          <a:xfrm>
            <a:off x="965200" y="1052513"/>
            <a:ext cx="8143875" cy="2646362"/>
          </a:xfrm>
        </p:spPr>
        <p:txBody>
          <a:bodyPr/>
          <a:lstStyle/>
          <a:p>
            <a:pPr marL="2341563"/>
            <a:r>
              <a:rPr lang="ru-RU" sz="2400" smtClean="0">
                <a:solidFill>
                  <a:srgbClr val="262673"/>
                </a:solidFill>
              </a:rPr>
              <a:t>Справочно-информационный портал </a:t>
            </a:r>
            <a:r>
              <a:rPr lang="en-US" sz="2400" smtClean="0">
                <a:solidFill>
                  <a:srgbClr val="262673"/>
                </a:solidFill>
                <a:hlinkClick r:id="rId3"/>
              </a:rPr>
              <a:t>http://www.gramota.ru/</a:t>
            </a:r>
            <a:endParaRPr lang="ru-RU" sz="2400" smtClean="0">
              <a:solidFill>
                <a:srgbClr val="262673"/>
              </a:solidFill>
            </a:endParaRPr>
          </a:p>
          <a:p>
            <a:pPr marL="2341563"/>
            <a:r>
              <a:rPr lang="ru-RU" sz="2400" smtClean="0">
                <a:solidFill>
                  <a:srgbClr val="262673"/>
                </a:solidFill>
              </a:rPr>
              <a:t>Электронная версия газеты «Русский язык» </a:t>
            </a:r>
            <a:r>
              <a:rPr lang="en-US" sz="2400" smtClean="0">
                <a:solidFill>
                  <a:srgbClr val="262673"/>
                </a:solidFill>
                <a:hlinkClick r:id="rId4"/>
              </a:rPr>
              <a:t>http://rus.1september.ru/</a:t>
            </a:r>
            <a:endParaRPr lang="ru-RU" sz="2400" smtClean="0">
              <a:solidFill>
                <a:srgbClr val="262673"/>
              </a:solidFill>
            </a:endParaRPr>
          </a:p>
          <a:p>
            <a:pPr marL="2341563"/>
            <a:r>
              <a:rPr lang="ru-RU" sz="2400" smtClean="0">
                <a:solidFill>
                  <a:srgbClr val="262673"/>
                </a:solidFill>
              </a:rPr>
              <a:t>Русские словари </a:t>
            </a:r>
            <a:r>
              <a:rPr lang="en-US" sz="2400" smtClean="0">
                <a:solidFill>
                  <a:srgbClr val="262673"/>
                </a:solidFill>
                <a:hlinkClick r:id="rId5"/>
              </a:rPr>
              <a:t>http://www.slovari.ru/</a:t>
            </a:r>
            <a:endParaRPr lang="ru-RU" sz="2400" smtClean="0">
              <a:solidFill>
                <a:srgbClr val="262673"/>
              </a:solidFill>
            </a:endParaRPr>
          </a:p>
          <a:p>
            <a:pPr marL="2341563"/>
            <a:r>
              <a:rPr lang="ru-RU" sz="2400" smtClean="0">
                <a:solidFill>
                  <a:srgbClr val="262673"/>
                </a:solidFill>
                <a:hlinkClick r:id="rId6"/>
              </a:rPr>
              <a:t>Русский язык на Википедии </a:t>
            </a:r>
            <a:endParaRPr lang="ru-RU" sz="2400" smtClean="0">
              <a:solidFill>
                <a:srgbClr val="262673"/>
              </a:solidFill>
            </a:endParaRPr>
          </a:p>
          <a:p>
            <a:pPr marL="2341563"/>
            <a:endParaRPr lang="ru-RU" sz="2400" smtClean="0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95288" y="3644900"/>
            <a:ext cx="8497887" cy="287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54013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Национальный корпус Русского языка </a:t>
            </a:r>
            <a:r>
              <a:rPr lang="en-US" sz="2400">
                <a:solidFill>
                  <a:srgbClr val="262673"/>
                </a:solidFill>
                <a:hlinkClick r:id="rId7"/>
              </a:rPr>
              <a:t>http://www.ruscorpora.ru</a:t>
            </a:r>
            <a:endParaRPr lang="ru-RU" sz="2400">
              <a:solidFill>
                <a:srgbClr val="262673"/>
              </a:solidFill>
            </a:endParaRPr>
          </a:p>
          <a:p>
            <a:pPr marL="354013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Институт русского языка </a:t>
            </a:r>
            <a:r>
              <a:rPr lang="en-US" sz="2400">
                <a:solidFill>
                  <a:srgbClr val="262673"/>
                </a:solidFill>
                <a:hlinkClick r:id="rId8"/>
              </a:rPr>
              <a:t>http://www.ruslang.ru/</a:t>
            </a:r>
            <a:endParaRPr lang="ru-RU" sz="2400">
              <a:solidFill>
                <a:srgbClr val="262673"/>
              </a:solidFill>
            </a:endParaRPr>
          </a:p>
          <a:p>
            <a:pPr marL="354013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Электронные учебники по русскому языку </a:t>
            </a:r>
            <a:r>
              <a:rPr lang="en-US" sz="2400">
                <a:solidFill>
                  <a:srgbClr val="262673"/>
                </a:solidFill>
                <a:hlinkClick r:id="rId9"/>
              </a:rPr>
              <a:t>http://www.curator.ru/e-books/russian.html</a:t>
            </a:r>
            <a:endParaRPr lang="ru-RU" sz="2400">
              <a:solidFill>
                <a:srgbClr val="262673"/>
              </a:solidFill>
            </a:endParaRPr>
          </a:p>
          <a:p>
            <a:pPr marL="354013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Учебные материалы </a:t>
            </a:r>
            <a:r>
              <a:rPr lang="en-US" sz="2400">
                <a:solidFill>
                  <a:srgbClr val="262673"/>
                </a:solidFill>
                <a:hlinkClick r:id="rId10"/>
              </a:rPr>
              <a:t>http://school-collection.edu.ru/catalog/pupil/?subject=8</a:t>
            </a:r>
            <a:r>
              <a:rPr lang="ru-RU" sz="2400">
                <a:solidFill>
                  <a:srgbClr val="26267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5186370" cy="86834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Литература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329613" cy="5043487"/>
          </a:xfrm>
        </p:spPr>
        <p:txBody>
          <a:bodyPr/>
          <a:lstStyle/>
          <a:p>
            <a:r>
              <a:rPr lang="ru-RU" sz="2400" smtClean="0">
                <a:solidFill>
                  <a:srgbClr val="262673"/>
                </a:solidFill>
              </a:rPr>
              <a:t>Литературный портал </a:t>
            </a:r>
            <a:r>
              <a:rPr lang="en-US" sz="2400" smtClean="0">
                <a:solidFill>
                  <a:srgbClr val="262673"/>
                </a:solidFill>
                <a:hlinkClick r:id="rId2"/>
              </a:rPr>
              <a:t>http://www.fplib.ru/</a:t>
            </a:r>
            <a:r>
              <a:rPr lang="ru-RU" sz="2400" smtClean="0">
                <a:solidFill>
                  <a:srgbClr val="262673"/>
                </a:solidFill>
              </a:rPr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Электронная версия газеты «Литература» </a:t>
            </a:r>
            <a:r>
              <a:rPr lang="en-US" sz="2400" smtClean="0">
                <a:solidFill>
                  <a:srgbClr val="262673"/>
                </a:solidFill>
                <a:hlinkClick r:id="rId3"/>
              </a:rPr>
              <a:t>http://lit.1september.ru/</a:t>
            </a:r>
            <a:r>
              <a:rPr lang="ru-RU" sz="2400" smtClean="0">
                <a:solidFill>
                  <a:srgbClr val="262673"/>
                </a:solidFill>
              </a:rPr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Фундаментальная электронная библиотека "Русская литература и фольклор" </a:t>
            </a:r>
            <a:r>
              <a:rPr lang="en-US" sz="2400" smtClean="0">
                <a:solidFill>
                  <a:srgbClr val="262673"/>
                </a:solidFill>
                <a:hlinkClick r:id="rId4"/>
              </a:rPr>
              <a:t>http://feb-web.ru/</a:t>
            </a:r>
            <a:r>
              <a:rPr lang="ru-RU" sz="2400" smtClean="0">
                <a:solidFill>
                  <a:srgbClr val="262673"/>
                </a:solidFill>
              </a:rPr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Учебные материалы </a:t>
            </a:r>
            <a:r>
              <a:rPr lang="en-US" sz="2400" smtClean="0">
                <a:solidFill>
                  <a:srgbClr val="262673"/>
                </a:solidFill>
                <a:hlinkClick r:id="rId5"/>
              </a:rPr>
              <a:t>http://school-collection.edu.ru/catalog/pupil/?subject=8</a:t>
            </a:r>
            <a:r>
              <a:rPr lang="ru-RU" sz="2400" smtClean="0">
                <a:solidFill>
                  <a:srgbClr val="262673"/>
                </a:solidFill>
              </a:rPr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Электронная библиотека Максима Машкова </a:t>
            </a:r>
            <a:r>
              <a:rPr lang="en-US" sz="2400" smtClean="0">
                <a:solidFill>
                  <a:srgbClr val="262673"/>
                </a:solidFill>
                <a:hlinkClick r:id="rId6"/>
              </a:rPr>
              <a:t>http://lib.ru/</a:t>
            </a:r>
            <a:r>
              <a:rPr lang="ru-RU" sz="2400" smtClean="0">
                <a:solidFill>
                  <a:srgbClr val="262673"/>
                </a:solidFill>
              </a:rPr>
              <a:t> </a:t>
            </a:r>
            <a:endParaRPr lang="ru-RU" sz="2400" smtClean="0">
              <a:solidFill>
                <a:srgbClr val="262673"/>
              </a:solidFill>
              <a:hlinkClick r:id="rId5"/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Российская государственная библиотека </a:t>
            </a:r>
            <a:r>
              <a:rPr lang="en-US" sz="2400" smtClean="0">
                <a:solidFill>
                  <a:srgbClr val="262673"/>
                </a:solidFill>
                <a:hlinkClick r:id="rId5"/>
              </a:rPr>
              <a:t>http://www.rsl.ru/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Словарь по литературоведению </a:t>
            </a:r>
            <a:r>
              <a:rPr lang="en-US" sz="2400" smtClean="0">
                <a:solidFill>
                  <a:srgbClr val="262673"/>
                </a:solidFill>
                <a:hlinkClick r:id="rId7"/>
              </a:rPr>
              <a:t>http://nature.web.ru/litera/content.html</a:t>
            </a:r>
            <a:endParaRPr lang="ru-RU" sz="2400" smtClean="0">
              <a:solidFill>
                <a:srgbClr val="262673"/>
              </a:solidFill>
            </a:endParaRPr>
          </a:p>
          <a:p>
            <a:endParaRPr lang="ru-RU" sz="2400" smtClean="0">
              <a:solidFill>
                <a:srgbClr val="262673"/>
              </a:solidFill>
            </a:endParaRPr>
          </a:p>
          <a:p>
            <a:endParaRPr lang="ru-RU" sz="2400" smtClean="0">
              <a:solidFill>
                <a:srgbClr val="262673"/>
              </a:solidFill>
              <a:hlinkClick r:id="rId5"/>
            </a:endParaRPr>
          </a:p>
        </p:txBody>
      </p:sp>
      <p:pic>
        <p:nvPicPr>
          <p:cNvPr id="30724" name="Рисунок 4" descr="lit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38900" y="0"/>
            <a:ext cx="2705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86812" cy="5357813"/>
          </a:xfrm>
        </p:spPr>
        <p:txBody>
          <a:bodyPr/>
          <a:lstStyle/>
          <a:p>
            <a:r>
              <a:rPr lang="ru-RU" sz="2600" smtClean="0">
                <a:solidFill>
                  <a:srgbClr val="262673"/>
                </a:solidFill>
              </a:rPr>
              <a:t>Стихи </a:t>
            </a:r>
            <a:r>
              <a:rPr lang="en-US" sz="2600" smtClean="0">
                <a:solidFill>
                  <a:srgbClr val="262673"/>
                </a:solidFill>
                <a:hlinkClick r:id="rId2"/>
              </a:rPr>
              <a:t>http://strochki.ru/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Литературный портал </a:t>
            </a:r>
            <a:r>
              <a:rPr lang="en-US" sz="2600" smtClean="0">
                <a:solidFill>
                  <a:srgbClr val="262673"/>
                </a:solidFill>
                <a:hlinkClick r:id="rId3"/>
              </a:rPr>
              <a:t>http://lit-info.ru/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Литература в сети </a:t>
            </a:r>
            <a:r>
              <a:rPr lang="en-US" sz="2600" smtClean="0">
                <a:solidFill>
                  <a:srgbClr val="262673"/>
                </a:solidFill>
                <a:hlinkClick r:id="rId4"/>
              </a:rPr>
              <a:t>http://www.litera.ru/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Сетевая словесность </a:t>
            </a:r>
            <a:r>
              <a:rPr lang="en-US" sz="2600" smtClean="0">
                <a:solidFill>
                  <a:srgbClr val="262673"/>
                </a:solidFill>
                <a:hlinkClick r:id="rId5"/>
              </a:rPr>
              <a:t>http://www.netslova.ru/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Классика </a:t>
            </a:r>
            <a:r>
              <a:rPr lang="en-US" sz="2600" smtClean="0">
                <a:solidFill>
                  <a:srgbClr val="262673"/>
                </a:solidFill>
                <a:hlinkClick r:id="rId6"/>
              </a:rPr>
              <a:t>http://www.klassika.ru/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Издательство «Детская литература» </a:t>
            </a:r>
            <a:r>
              <a:rPr lang="en-US" sz="2600" smtClean="0">
                <a:solidFill>
                  <a:srgbClr val="262673"/>
                </a:solidFill>
                <a:hlinkClick r:id="rId7"/>
              </a:rPr>
              <a:t>http://www.detlit.ru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Библиотека русской филосовско-религиозной литературы </a:t>
            </a:r>
            <a:r>
              <a:rPr lang="en-US" sz="2600" smtClean="0">
                <a:solidFill>
                  <a:srgbClr val="262673"/>
                </a:solidFill>
                <a:hlinkClick r:id="rId8"/>
              </a:rPr>
              <a:t>http://www.vehi.net/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Литературно-поэтический журнал </a:t>
            </a:r>
            <a:r>
              <a:rPr lang="en-US" sz="2600" smtClean="0">
                <a:solidFill>
                  <a:srgbClr val="262673"/>
                </a:solidFill>
                <a:hlinkClick r:id="rId9"/>
              </a:rPr>
              <a:t>http://poezia.ru/</a:t>
            </a:r>
            <a:endParaRPr lang="ru-RU" sz="2600" smtClean="0">
              <a:solidFill>
                <a:srgbClr val="262673"/>
              </a:solidFill>
              <a:hlinkClick r:id="rId9"/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Краткое содержание произведений </a:t>
            </a:r>
            <a:r>
              <a:rPr lang="en-US" sz="2600" smtClean="0">
                <a:solidFill>
                  <a:srgbClr val="262673"/>
                </a:solidFill>
                <a:hlinkClick r:id="rId10"/>
              </a:rPr>
              <a:t>http://briefly.ru/</a:t>
            </a:r>
            <a:r>
              <a:rPr lang="ru-RU" sz="2600" smtClean="0">
                <a:solidFill>
                  <a:srgbClr val="262673"/>
                </a:solidFill>
              </a:rPr>
              <a:t> </a:t>
            </a:r>
            <a:endParaRPr lang="ru-RU" sz="2600" smtClean="0">
              <a:solidFill>
                <a:srgbClr val="262673"/>
              </a:solidFill>
              <a:hlinkClick r:id="rId9"/>
            </a:endParaRPr>
          </a:p>
          <a:p>
            <a:endParaRPr lang="ru-RU" sz="2600" smtClean="0">
              <a:solidFill>
                <a:srgbClr val="262673"/>
              </a:solidFill>
            </a:endParaRPr>
          </a:p>
          <a:p>
            <a:endParaRPr lang="ru-RU" sz="2600" smtClean="0">
              <a:solidFill>
                <a:srgbClr val="262673"/>
              </a:solidFill>
            </a:endParaRPr>
          </a:p>
          <a:p>
            <a:endParaRPr lang="ru-RU" sz="2600" smtClean="0">
              <a:solidFill>
                <a:srgbClr val="262673"/>
              </a:solidFill>
            </a:endParaRPr>
          </a:p>
          <a:p>
            <a:endParaRPr lang="ru-RU" sz="2600" smtClean="0">
              <a:solidFill>
                <a:srgbClr val="262673"/>
              </a:solidFill>
            </a:endParaRPr>
          </a:p>
          <a:p>
            <a:endParaRPr lang="ru-RU" sz="2600" smtClean="0">
              <a:solidFill>
                <a:srgbClr val="262673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5186370" cy="86834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Литература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11"/>
          <a:srcRect b="8392"/>
          <a:stretch>
            <a:fillRect/>
          </a:stretch>
        </p:blipFill>
        <p:spPr bwMode="auto">
          <a:xfrm>
            <a:off x="6557963" y="0"/>
            <a:ext cx="25860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117" y="50170"/>
            <a:ext cx="7781029" cy="78989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Иностранный язык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435975" cy="5689600"/>
          </a:xfrm>
        </p:spPr>
        <p:txBody>
          <a:bodyPr/>
          <a:lstStyle/>
          <a:p>
            <a:r>
              <a:rPr lang="ru-RU" sz="2400" smtClean="0">
                <a:solidFill>
                  <a:srgbClr val="262673"/>
                </a:solidFill>
              </a:rPr>
              <a:t>Конкурс "</a:t>
            </a:r>
            <a:r>
              <a:rPr lang="en-US" sz="2400" smtClean="0">
                <a:solidFill>
                  <a:srgbClr val="262673"/>
                </a:solidFill>
              </a:rPr>
              <a:t>British Bulldog"</a:t>
            </a:r>
            <a:r>
              <a:rPr lang="ru-RU" sz="2400" smtClean="0">
                <a:solidFill>
                  <a:srgbClr val="262673"/>
                </a:solidFill>
              </a:rPr>
              <a:t> </a:t>
            </a:r>
            <a:r>
              <a:rPr lang="en-US" sz="2400" smtClean="0">
                <a:hlinkClick r:id="rId2"/>
              </a:rPr>
              <a:t>http://www.zolotoeruno.spb.ru</a:t>
            </a:r>
            <a:endParaRPr lang="ru-RU" sz="2400" smtClean="0"/>
          </a:p>
          <a:p>
            <a:r>
              <a:rPr lang="ru-RU" sz="2400" smtClean="0">
                <a:solidFill>
                  <a:srgbClr val="262673"/>
                </a:solidFill>
              </a:rPr>
              <a:t>Википедия: </a:t>
            </a:r>
          </a:p>
          <a:p>
            <a:pPr>
              <a:buFontTx/>
              <a:buNone/>
            </a:pPr>
            <a:r>
              <a:rPr lang="ru-RU" sz="2400" smtClean="0">
                <a:solidFill>
                  <a:srgbClr val="262673"/>
                </a:solidFill>
              </a:rPr>
              <a:t>                      </a:t>
            </a:r>
            <a:r>
              <a:rPr lang="ru-RU" sz="2400" smtClean="0">
                <a:solidFill>
                  <a:srgbClr val="262673"/>
                </a:solidFill>
                <a:hlinkClick r:id="rId3"/>
              </a:rPr>
              <a:t>Великобритания</a:t>
            </a:r>
            <a:r>
              <a:rPr lang="ru-RU" sz="2400" smtClean="0">
                <a:solidFill>
                  <a:srgbClr val="262673"/>
                </a:solidFill>
              </a:rPr>
              <a:t>, </a:t>
            </a:r>
          </a:p>
          <a:p>
            <a:pPr>
              <a:buFontTx/>
              <a:buNone/>
            </a:pPr>
            <a:r>
              <a:rPr lang="ru-RU" sz="2400" smtClean="0">
                <a:solidFill>
                  <a:srgbClr val="262673"/>
                </a:solidFill>
              </a:rPr>
              <a:t>                                         </a:t>
            </a:r>
            <a:r>
              <a:rPr lang="ru-RU" sz="2400" smtClean="0">
                <a:solidFill>
                  <a:srgbClr val="262673"/>
                </a:solidFill>
                <a:hlinkClick r:id="rId4"/>
              </a:rPr>
              <a:t>Германия</a:t>
            </a:r>
            <a:r>
              <a:rPr lang="ru-RU" sz="2400" smtClean="0">
                <a:solidFill>
                  <a:srgbClr val="262673"/>
                </a:solidFill>
              </a:rPr>
              <a:t>, </a:t>
            </a:r>
          </a:p>
          <a:p>
            <a:pPr>
              <a:buFontTx/>
              <a:buNone/>
            </a:pPr>
            <a:r>
              <a:rPr lang="ru-RU" sz="2400" smtClean="0">
                <a:solidFill>
                  <a:srgbClr val="262673"/>
                </a:solidFill>
              </a:rPr>
              <a:t>                                                    </a:t>
            </a:r>
            <a:r>
              <a:rPr lang="ru-RU" sz="2400" smtClean="0">
                <a:solidFill>
                  <a:srgbClr val="262673"/>
                </a:solidFill>
                <a:hlinkClick r:id="rId5"/>
              </a:rPr>
              <a:t>Франция</a:t>
            </a:r>
            <a:r>
              <a:rPr lang="ru-RU" sz="2400" smtClean="0">
                <a:solidFill>
                  <a:srgbClr val="262673"/>
                </a:solidFill>
                <a:hlinkClick r:id="rId5"/>
              </a:rPr>
              <a:t> </a:t>
            </a:r>
            <a:endParaRPr lang="ru-RU" sz="2400" smtClean="0"/>
          </a:p>
          <a:p>
            <a:r>
              <a:rPr lang="ru-RU" sz="2400" smtClean="0">
                <a:solidFill>
                  <a:srgbClr val="262673"/>
                </a:solidFill>
              </a:rPr>
              <a:t>Книги на английском и немецком языках</a:t>
            </a:r>
            <a:r>
              <a:rPr lang="ru-RU" sz="2400" smtClean="0"/>
              <a:t> </a:t>
            </a:r>
            <a:r>
              <a:rPr lang="ru-RU" sz="2400" smtClean="0">
                <a:hlinkClick r:id="rId6"/>
              </a:rPr>
              <a:t>http://www.booklib.ru/</a:t>
            </a:r>
            <a:r>
              <a:rPr lang="ru-RU" sz="2400" smtClean="0"/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Электронная версия газеты «Английский язык» </a:t>
            </a:r>
            <a:r>
              <a:rPr lang="ru-RU" sz="2400" smtClean="0">
                <a:hlinkClick r:id="rId7"/>
              </a:rPr>
              <a:t>http://eng.1september.ru/</a:t>
            </a:r>
            <a:endParaRPr lang="ru-RU" sz="2400" smtClean="0"/>
          </a:p>
          <a:p>
            <a:r>
              <a:rPr lang="ru-RU" sz="2400" smtClean="0">
                <a:solidFill>
                  <a:srgbClr val="262673"/>
                </a:solidFill>
              </a:rPr>
              <a:t>Электронная версия газеты «Немецкий язык» </a:t>
            </a:r>
            <a:r>
              <a:rPr lang="ru-RU" sz="2400" smtClean="0">
                <a:hlinkClick r:id="rId8"/>
              </a:rPr>
              <a:t>http://deu.1september.ru/</a:t>
            </a:r>
            <a:r>
              <a:rPr lang="ru-RU" sz="2400" smtClean="0"/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Электронная версия газеты «Французский язык» </a:t>
            </a:r>
            <a:r>
              <a:rPr lang="ru-RU" sz="2400" smtClean="0">
                <a:hlinkClick r:id="rId9"/>
              </a:rPr>
              <a:t>http://fra.1september.ru/</a:t>
            </a:r>
            <a:r>
              <a:rPr lang="ru-RU" sz="2400" smtClean="0"/>
              <a:t> </a:t>
            </a:r>
          </a:p>
          <a:p>
            <a:r>
              <a:rPr lang="ru-RU" sz="2400" smtClean="0">
                <a:hlinkClick r:id="rId10"/>
              </a:rPr>
              <a:t>Учебные материалы</a:t>
            </a:r>
            <a:endParaRPr lang="ru-RU" sz="2400" smtClean="0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51725" y="2565400"/>
            <a:ext cx="14335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8625" y="1484313"/>
            <a:ext cx="15017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1188" y="2205038"/>
            <a:ext cx="15843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http://www.for-children.com</a:t>
            </a:r>
            <a:endParaRPr lang="ru-RU" smtClean="0"/>
          </a:p>
          <a:p>
            <a:r>
              <a:rPr lang="en-US" smtClean="0">
                <a:hlinkClick r:id="rId3"/>
              </a:rPr>
              <a:t>http://www.childrenforchildren.org/</a:t>
            </a:r>
            <a:endParaRPr lang="ru-RU" smtClean="0"/>
          </a:p>
          <a:p>
            <a:r>
              <a:rPr lang="en-US" smtClean="0">
                <a:hlinkClick r:id="rId4"/>
              </a:rPr>
              <a:t>http://www.askkids.com</a:t>
            </a:r>
            <a:endParaRPr lang="ru-RU" smtClean="0"/>
          </a:p>
          <a:p>
            <a:r>
              <a:rPr lang="en-US" smtClean="0">
                <a:hlinkClick r:id="rId5"/>
              </a:rPr>
              <a:t>http://www.bbc.co.uk/history/forkids/</a:t>
            </a:r>
            <a:endParaRPr lang="ru-RU" smtClean="0"/>
          </a:p>
          <a:p>
            <a:r>
              <a:rPr lang="ru-RU" sz="2400" smtClean="0">
                <a:solidFill>
                  <a:srgbClr val="262673"/>
                </a:solidFill>
              </a:rPr>
              <a:t>Истории</a:t>
            </a:r>
            <a:r>
              <a:rPr lang="ru-RU" smtClean="0">
                <a:latin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hlinkClick r:id="rId6"/>
              </a:rPr>
              <a:t>http://lil-fingers.com/</a:t>
            </a:r>
            <a:r>
              <a:rPr lang="ru-RU" smtClean="0">
                <a:latin typeface="Calibri" pitchFamily="34" charset="0"/>
              </a:rPr>
              <a:t> </a:t>
            </a:r>
          </a:p>
          <a:p>
            <a:r>
              <a:rPr lang="en-US" smtClean="0">
                <a:hlinkClick r:id="rId7"/>
              </a:rPr>
              <a:t>http://www.britannica.com/</a:t>
            </a:r>
            <a:endParaRPr lang="ru-RU" smtClean="0"/>
          </a:p>
          <a:p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989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 eaLnBrk="1" hangingPunct="1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Иностранный язык. Сайты для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763" y="101600"/>
            <a:ext cx="5702300" cy="939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Математика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8820150" cy="5445125"/>
          </a:xfrm>
        </p:spPr>
        <p:txBody>
          <a:bodyPr/>
          <a:lstStyle/>
          <a:p>
            <a:r>
              <a:rPr lang="ru-RU" sz="2400" smtClean="0">
                <a:solidFill>
                  <a:srgbClr val="262673"/>
                </a:solidFill>
                <a:hlinkClick r:id="rId2"/>
              </a:rPr>
              <a:t>Математика</a:t>
            </a:r>
            <a:r>
              <a:rPr lang="ru-RU" sz="2400" smtClean="0">
                <a:solidFill>
                  <a:srgbClr val="262673"/>
                </a:solidFill>
              </a:rPr>
              <a:t> на Википедии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Электронная версия газеты «Математика» </a:t>
            </a:r>
            <a:r>
              <a:rPr lang="ru-RU" sz="2400" smtClean="0">
                <a:solidFill>
                  <a:srgbClr val="262673"/>
                </a:solidFill>
                <a:hlinkClick r:id="rId3"/>
              </a:rPr>
              <a:t>http://mat.1september.ru/</a:t>
            </a:r>
            <a:r>
              <a:rPr lang="ru-RU" sz="2400" smtClean="0">
                <a:solidFill>
                  <a:srgbClr val="262673"/>
                </a:solidFill>
              </a:rPr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Международный математический конкурс «Кенгуру» </a:t>
            </a:r>
            <a:r>
              <a:rPr lang="en-US" sz="2400" smtClean="0">
                <a:solidFill>
                  <a:srgbClr val="262673"/>
                </a:solidFill>
                <a:hlinkClick r:id="rId4"/>
              </a:rPr>
              <a:t>http://www.kenguru.sp.ru/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Интернет-Олимпиада "Сократ" </a:t>
            </a:r>
            <a:r>
              <a:rPr lang="en-US" sz="2400" smtClean="0">
                <a:solidFill>
                  <a:srgbClr val="262673"/>
                </a:solidFill>
                <a:hlinkClick r:id="rId5"/>
              </a:rPr>
              <a:t>http://www.develop-kinder.com</a:t>
            </a:r>
            <a:r>
              <a:rPr lang="ru-RU" sz="2400" smtClean="0">
                <a:solidFill>
                  <a:srgbClr val="262673"/>
                </a:solidFill>
              </a:rPr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Международный математический Турнир Городов </a:t>
            </a:r>
            <a:r>
              <a:rPr lang="ru-RU" sz="2400" smtClean="0">
                <a:solidFill>
                  <a:srgbClr val="262673"/>
                </a:solidFill>
                <a:hlinkClick r:id="rId6"/>
              </a:rPr>
              <a:t>http://www.turgor.ru/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Открытая математика </a:t>
            </a:r>
            <a:r>
              <a:rPr lang="ru-RU" sz="2400" smtClean="0">
                <a:solidFill>
                  <a:srgbClr val="262673"/>
                </a:solidFill>
                <a:hlinkClick r:id="rId7"/>
              </a:rPr>
              <a:t>http://www.college.ru/mathematics/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Журнал «Квант» </a:t>
            </a:r>
            <a:r>
              <a:rPr lang="ru-RU" sz="2400" smtClean="0">
                <a:solidFill>
                  <a:srgbClr val="262673"/>
                </a:solidFill>
                <a:hlinkClick r:id="rId8"/>
              </a:rPr>
              <a:t>http://kvant.mirror1.mccme.ru/</a:t>
            </a:r>
            <a:r>
              <a:rPr lang="ru-RU" sz="2400" smtClean="0">
                <a:solidFill>
                  <a:srgbClr val="262673"/>
                </a:solidFill>
              </a:rPr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Прикладная математика </a:t>
            </a:r>
            <a:r>
              <a:rPr lang="en-US" sz="2400" smtClean="0">
                <a:solidFill>
                  <a:srgbClr val="262673"/>
                </a:solidFill>
                <a:hlinkClick r:id="rId9"/>
              </a:rPr>
              <a:t>http://www.pm298.ru/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  <a:hlinkClick r:id="rId10"/>
              </a:rPr>
              <a:t>Исследовательская деятельность по математике</a:t>
            </a:r>
            <a:endParaRPr lang="ru-RU" sz="2400" smtClean="0">
              <a:solidFill>
                <a:srgbClr val="262673"/>
              </a:solidFill>
            </a:endParaRPr>
          </a:p>
          <a:p>
            <a:endParaRPr lang="ru-RU" sz="2400" smtClean="0">
              <a:solidFill>
                <a:srgbClr val="262673"/>
              </a:solidFill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38" y="133350"/>
            <a:ext cx="2643187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5072063"/>
          </a:xfrm>
        </p:spPr>
        <p:txBody>
          <a:bodyPr/>
          <a:lstStyle/>
          <a:p>
            <a:r>
              <a:rPr lang="ru-RU" sz="2800" smtClean="0">
                <a:solidFill>
                  <a:srgbClr val="262673"/>
                </a:solidFill>
              </a:rPr>
              <a:t>Логические задачи и головоломки</a:t>
            </a:r>
            <a:r>
              <a:rPr lang="en-US" sz="2800" smtClean="0">
                <a:solidFill>
                  <a:srgbClr val="262673"/>
                </a:solidFill>
              </a:rPr>
              <a:t> </a:t>
            </a:r>
            <a:r>
              <a:rPr lang="en-US" sz="2800" smtClean="0">
                <a:solidFill>
                  <a:srgbClr val="262673"/>
                </a:solidFill>
                <a:hlinkClick r:id="rId2"/>
              </a:rPr>
              <a:t>http://smekalka.pp.ru/</a:t>
            </a:r>
            <a:endParaRPr lang="en-US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</a:rPr>
              <a:t>Геометрический портал </a:t>
            </a:r>
            <a:r>
              <a:rPr lang="en-US" sz="2800" smtClean="0">
                <a:solidFill>
                  <a:srgbClr val="262673"/>
                </a:solidFill>
                <a:hlinkClick r:id="rId3"/>
              </a:rPr>
              <a:t>http://www.neive.by.ru</a:t>
            </a:r>
            <a:endParaRPr lang="en-US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</a:rPr>
              <a:t>Задачи </a:t>
            </a:r>
            <a:r>
              <a:rPr lang="en-US" sz="2800" smtClean="0">
                <a:solidFill>
                  <a:srgbClr val="262673"/>
                </a:solidFill>
                <a:hlinkClick r:id="rId4"/>
              </a:rPr>
              <a:t>http://www.problems.ru/</a:t>
            </a:r>
            <a:endParaRPr lang="ru-RU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</a:rPr>
              <a:t>МЦНМО </a:t>
            </a:r>
            <a:r>
              <a:rPr lang="en-US" sz="2800" smtClean="0">
                <a:solidFill>
                  <a:srgbClr val="262673"/>
                </a:solidFill>
                <a:hlinkClick r:id="rId5"/>
              </a:rPr>
              <a:t>http://www.mccme.ru/</a:t>
            </a:r>
            <a:endParaRPr lang="ru-RU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  <a:hlinkClick r:id="rId6"/>
              </a:rPr>
              <a:t>Информационно-поисковая система «Задачи»</a:t>
            </a:r>
            <a:endParaRPr lang="ru-RU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</a:rPr>
              <a:t>Мир математических уравнений </a:t>
            </a:r>
            <a:r>
              <a:rPr lang="en-US" sz="2800" smtClean="0">
                <a:solidFill>
                  <a:srgbClr val="262673"/>
                </a:solidFill>
                <a:hlinkClick r:id="rId7"/>
              </a:rPr>
              <a:t>http://eqworld.ipmnet.ru/indexr.htm</a:t>
            </a:r>
            <a:endParaRPr lang="ru-RU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</a:rPr>
              <a:t>Экспонента </a:t>
            </a:r>
            <a:r>
              <a:rPr lang="en-US" sz="2800" smtClean="0">
                <a:solidFill>
                  <a:srgbClr val="262673"/>
                </a:solidFill>
                <a:hlinkClick r:id="rId8"/>
              </a:rPr>
              <a:t>http://www.exponenta.ru</a:t>
            </a:r>
            <a:endParaRPr lang="ru-RU" sz="2800" smtClean="0">
              <a:solidFill>
                <a:srgbClr val="262673"/>
              </a:solidFill>
            </a:endParaRPr>
          </a:p>
        </p:txBody>
      </p:sp>
      <p:pic>
        <p:nvPicPr>
          <p:cNvPr id="35843" name="Рисунок 4" descr="math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8450" y="214313"/>
            <a:ext cx="24955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2763" y="101600"/>
            <a:ext cx="5702300" cy="939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Математика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15888"/>
            <a:ext cx="8229600" cy="84931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Энциклопедии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86063"/>
            <a:ext cx="9144000" cy="4071937"/>
          </a:xfrm>
        </p:spPr>
        <p:txBody>
          <a:bodyPr/>
          <a:lstStyle/>
          <a:p>
            <a:pPr lvl="1" eaLnBrk="1" hangingPunct="1"/>
            <a:r>
              <a:rPr lang="ru-RU" smtClean="0">
                <a:solidFill>
                  <a:srgbClr val="262673"/>
                </a:solidFill>
              </a:rPr>
              <a:t>Википедия </a:t>
            </a:r>
            <a:r>
              <a:rPr lang="en-US" smtClean="0">
                <a:solidFill>
                  <a:srgbClr val="262673"/>
                </a:solidFill>
                <a:hlinkClick r:id="rId2"/>
              </a:rPr>
              <a:t>http://ru.wikipedia.org</a:t>
            </a:r>
            <a:r>
              <a:rPr lang="ru-RU" smtClean="0">
                <a:solidFill>
                  <a:srgbClr val="262673"/>
                </a:solidFill>
              </a:rPr>
              <a:t> </a:t>
            </a:r>
          </a:p>
          <a:p>
            <a:pPr lvl="1" eaLnBrk="1" hangingPunct="1"/>
            <a:r>
              <a:rPr lang="ru-RU" smtClean="0">
                <a:solidFill>
                  <a:srgbClr val="262673"/>
                </a:solidFill>
              </a:rPr>
              <a:t>Кругосвет </a:t>
            </a:r>
            <a:r>
              <a:rPr lang="en-US" smtClean="0">
                <a:solidFill>
                  <a:srgbClr val="262673"/>
                </a:solidFill>
                <a:hlinkClick r:id="rId3"/>
              </a:rPr>
              <a:t>http://www.krugosvet.ru</a:t>
            </a:r>
            <a:endParaRPr lang="ru-RU" smtClean="0">
              <a:solidFill>
                <a:srgbClr val="262673"/>
              </a:solidFill>
            </a:endParaRPr>
          </a:p>
          <a:p>
            <a:pPr lvl="1" eaLnBrk="1" hangingPunct="1"/>
            <a:r>
              <a:rPr lang="ru-RU" smtClean="0">
                <a:solidFill>
                  <a:srgbClr val="262673"/>
                </a:solidFill>
              </a:rPr>
              <a:t>Рубрикон </a:t>
            </a:r>
            <a:r>
              <a:rPr lang="en-US" smtClean="0">
                <a:solidFill>
                  <a:srgbClr val="262673"/>
                </a:solidFill>
                <a:hlinkClick r:id="rId4"/>
              </a:rPr>
              <a:t>http://www.rubricon.com</a:t>
            </a:r>
            <a:endParaRPr lang="ru-RU" smtClean="0">
              <a:solidFill>
                <a:srgbClr val="262673"/>
              </a:solidFill>
            </a:endParaRPr>
          </a:p>
          <a:p>
            <a:pPr lvl="1" eaLnBrk="1" hangingPunct="1"/>
            <a:r>
              <a:rPr lang="ru-RU" smtClean="0">
                <a:solidFill>
                  <a:srgbClr val="262673"/>
                </a:solidFill>
              </a:rPr>
              <a:t>«Кирилл и Мефодий»</a:t>
            </a:r>
            <a:r>
              <a:rPr lang="en-US" smtClean="0">
                <a:solidFill>
                  <a:srgbClr val="262673"/>
                </a:solidFill>
              </a:rPr>
              <a:t> </a:t>
            </a:r>
            <a:r>
              <a:rPr lang="en-US" smtClean="0">
                <a:solidFill>
                  <a:srgbClr val="262673"/>
                </a:solidFill>
                <a:hlinkClick r:id="rId5"/>
              </a:rPr>
              <a:t>http</a:t>
            </a:r>
            <a:r>
              <a:rPr lang="ru-RU" smtClean="0">
                <a:solidFill>
                  <a:srgbClr val="262673"/>
                </a:solidFill>
                <a:hlinkClick r:id="rId5"/>
              </a:rPr>
              <a:t>://</a:t>
            </a:r>
            <a:r>
              <a:rPr lang="en-US" smtClean="0">
                <a:solidFill>
                  <a:srgbClr val="262673"/>
                </a:solidFill>
                <a:hlinkClick r:id="rId5"/>
              </a:rPr>
              <a:t>www</a:t>
            </a:r>
            <a:r>
              <a:rPr lang="ru-RU" smtClean="0">
                <a:solidFill>
                  <a:srgbClr val="262673"/>
                </a:solidFill>
                <a:hlinkClick r:id="rId5"/>
              </a:rPr>
              <a:t>.</a:t>
            </a:r>
            <a:r>
              <a:rPr lang="en-US" smtClean="0">
                <a:solidFill>
                  <a:srgbClr val="262673"/>
                </a:solidFill>
                <a:hlinkClick r:id="rId5"/>
              </a:rPr>
              <a:t>megabook</a:t>
            </a:r>
            <a:r>
              <a:rPr lang="ru-RU" smtClean="0">
                <a:solidFill>
                  <a:srgbClr val="262673"/>
                </a:solidFill>
                <a:hlinkClick r:id="rId5"/>
              </a:rPr>
              <a:t>.</a:t>
            </a:r>
            <a:r>
              <a:rPr lang="en-US" smtClean="0">
                <a:solidFill>
                  <a:srgbClr val="262673"/>
                </a:solidFill>
                <a:hlinkClick r:id="rId5"/>
              </a:rPr>
              <a:t>ru</a:t>
            </a:r>
            <a:endParaRPr lang="ru-RU" smtClean="0">
              <a:solidFill>
                <a:srgbClr val="262673"/>
              </a:solidFill>
            </a:endParaRPr>
          </a:p>
          <a:p>
            <a:pPr lvl="1" eaLnBrk="1" hangingPunct="1"/>
            <a:r>
              <a:rPr lang="ru-RU" smtClean="0">
                <a:solidFill>
                  <a:srgbClr val="262673"/>
                </a:solidFill>
              </a:rPr>
              <a:t>Календарь событий </a:t>
            </a:r>
            <a:r>
              <a:rPr lang="ru-RU" smtClean="0">
                <a:solidFill>
                  <a:srgbClr val="262673"/>
                </a:solidFill>
                <a:hlinkClick r:id="rId6"/>
              </a:rPr>
              <a:t>http://www.calend.ru/</a:t>
            </a:r>
            <a:r>
              <a:rPr lang="ru-RU" smtClean="0">
                <a:solidFill>
                  <a:srgbClr val="262673"/>
                </a:solidFill>
              </a:rPr>
              <a:t> </a:t>
            </a:r>
          </a:p>
          <a:p>
            <a:pPr lvl="1" eaLnBrk="1" hangingPunct="1"/>
            <a:endParaRPr lang="ru-RU" smtClean="0">
              <a:solidFill>
                <a:srgbClr val="262673"/>
              </a:solidFill>
            </a:endParaRPr>
          </a:p>
          <a:p>
            <a:pPr lvl="1" algn="ctr" eaLnBrk="1" hangingPunct="1">
              <a:buFontTx/>
              <a:buNone/>
            </a:pPr>
            <a:r>
              <a:rPr lang="ru-RU" sz="3200" smtClean="0">
                <a:latin typeface="Calibri" pitchFamily="34" charset="0"/>
                <a:hlinkClick r:id="rId7"/>
              </a:rPr>
              <a:t>http://yaca.yandex.ru/yca/cat/Reference/Encyclopedias</a:t>
            </a:r>
            <a:r>
              <a:rPr lang="ru-RU" sz="3200" smtClean="0">
                <a:latin typeface="Calibri" pitchFamily="34" charset="0"/>
              </a:rPr>
              <a:t> 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2000250"/>
            <a:ext cx="147002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214313" y="1143000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33CC"/>
                </a:solidFill>
                <a:latin typeface="Calibri" pitchFamily="34" charset="0"/>
              </a:rPr>
              <a:t>Поиск энциклопедий </a:t>
            </a:r>
            <a:r>
              <a:rPr lang="en-US" sz="3600">
                <a:latin typeface="Calibri" pitchFamily="34" charset="0"/>
                <a:hlinkClick r:id="rId9"/>
              </a:rPr>
              <a:t>http://www.encyclopedia.ru/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46075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История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57200" y="1811338"/>
            <a:ext cx="8291513" cy="4857750"/>
          </a:xfrm>
        </p:spPr>
        <p:txBody>
          <a:bodyPr/>
          <a:lstStyle/>
          <a:p>
            <a:r>
              <a:rPr lang="ru-RU" sz="2400" smtClean="0">
                <a:solidFill>
                  <a:srgbClr val="262673"/>
                </a:solidFill>
              </a:rPr>
              <a:t>Электронная версия газеты «История» </a:t>
            </a:r>
            <a:r>
              <a:rPr lang="ru-RU" sz="2400" smtClean="0">
                <a:hlinkClick r:id="rId2"/>
              </a:rPr>
              <a:t>http://his.1september.ru/</a:t>
            </a:r>
            <a:r>
              <a:rPr lang="ru-RU" smtClean="0"/>
              <a:t> 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  <a:hlinkClick r:id="rId3"/>
              </a:rPr>
              <a:t>Учебные материалы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Исторический портал «Хронос»</a:t>
            </a:r>
            <a:r>
              <a:rPr lang="ru-RU" sz="2400" smtClean="0"/>
              <a:t> </a:t>
            </a:r>
            <a:r>
              <a:rPr lang="ru-RU" sz="2400" smtClean="0">
                <a:hlinkClick r:id="rId4"/>
              </a:rPr>
              <a:t>http://www.hrono.info/</a:t>
            </a:r>
            <a:r>
              <a:rPr lang="ru-RU" sz="2400" smtClean="0"/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Портал</a:t>
            </a:r>
            <a:r>
              <a:rPr lang="ru-RU" sz="2400" smtClean="0"/>
              <a:t> </a:t>
            </a:r>
            <a:r>
              <a:rPr lang="ru-RU" sz="2400" smtClean="0">
                <a:hlinkClick r:id="rId5" tooltip="История"/>
              </a:rPr>
              <a:t>История</a:t>
            </a:r>
            <a:r>
              <a:rPr lang="ru-RU" smtClean="0"/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Всемирная история</a:t>
            </a:r>
            <a:r>
              <a:rPr lang="ru-RU" smtClean="0"/>
              <a:t> </a:t>
            </a:r>
            <a:r>
              <a:rPr lang="ru-RU" sz="2400" smtClean="0">
                <a:hlinkClick r:id="rId6"/>
              </a:rPr>
              <a:t>http://historic.ru/</a:t>
            </a:r>
            <a:r>
              <a:rPr lang="ru-RU" smtClean="0"/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История России</a:t>
            </a:r>
            <a:r>
              <a:rPr lang="ru-RU" smtClean="0"/>
              <a:t> </a:t>
            </a:r>
            <a:r>
              <a:rPr lang="ru-RU" sz="2400" smtClean="0">
                <a:hlinkClick r:id="rId7"/>
              </a:rPr>
              <a:t>http://rushistory.stsland.ru/</a:t>
            </a:r>
            <a:r>
              <a:rPr lang="ru-RU" smtClean="0"/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Эдвард Радзинский</a:t>
            </a:r>
            <a:r>
              <a:rPr lang="ru-RU" sz="2400" smtClean="0"/>
              <a:t> </a:t>
            </a:r>
            <a:r>
              <a:rPr lang="ru-RU" sz="2400" smtClean="0">
                <a:hlinkClick r:id="rId8"/>
              </a:rPr>
              <a:t>http://www.radzinski.ru/</a:t>
            </a:r>
            <a:endParaRPr lang="ru-RU" sz="2400" smtClean="0"/>
          </a:p>
          <a:p>
            <a:r>
              <a:rPr lang="ru-RU" sz="2400" smtClean="0">
                <a:solidFill>
                  <a:srgbClr val="262673"/>
                </a:solidFill>
              </a:rPr>
              <a:t>История миров (юмор)</a:t>
            </a:r>
            <a:r>
              <a:rPr lang="ru-RU" smtClean="0"/>
              <a:t> </a:t>
            </a:r>
            <a:r>
              <a:rPr lang="ru-RU" sz="2400" smtClean="0">
                <a:hlinkClick r:id="rId9"/>
              </a:rPr>
              <a:t>http://history.worlds.ru/</a:t>
            </a:r>
            <a:r>
              <a:rPr lang="ru-RU" smtClean="0"/>
              <a:t> </a:t>
            </a:r>
          </a:p>
        </p:txBody>
      </p:sp>
      <p:pic>
        <p:nvPicPr>
          <p:cNvPr id="3686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307168">
            <a:off x="323850" y="260350"/>
            <a:ext cx="10382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1550" y="188913"/>
            <a:ext cx="11144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748570">
            <a:off x="1547813" y="260350"/>
            <a:ext cx="1016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701626">
            <a:off x="7812088" y="1484313"/>
            <a:ext cx="10572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50875">
            <a:off x="7092950" y="1484313"/>
            <a:ext cx="966788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383" y="-88230"/>
            <a:ext cx="7996597" cy="106046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География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23850" y="981075"/>
            <a:ext cx="8229600" cy="4525963"/>
          </a:xfrm>
        </p:spPr>
        <p:txBody>
          <a:bodyPr/>
          <a:lstStyle/>
          <a:p>
            <a:r>
              <a:rPr lang="ru-RU" sz="2400" smtClean="0">
                <a:solidFill>
                  <a:srgbClr val="262673"/>
                </a:solidFill>
              </a:rPr>
              <a:t>Электронная версия газеты «География» </a:t>
            </a:r>
            <a:r>
              <a:rPr lang="ru-RU" sz="2400" smtClean="0">
                <a:hlinkClick r:id="rId2"/>
              </a:rPr>
              <a:t>http://geo.1september.ru/</a:t>
            </a:r>
            <a:r>
              <a:rPr lang="ru-RU" sz="2400" smtClean="0"/>
              <a:t> 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  <a:hlinkClick r:id="rId3"/>
              </a:rPr>
              <a:t>Учебные материалы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Портал: </a:t>
            </a:r>
            <a:r>
              <a:rPr lang="ru-RU" sz="2400" smtClean="0">
                <a:solidFill>
                  <a:srgbClr val="262673"/>
                </a:solidFill>
                <a:hlinkClick r:id="rId4"/>
              </a:rPr>
              <a:t>География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Всемирный фонд дикой природы</a:t>
            </a:r>
            <a:r>
              <a:rPr lang="ru-RU" smtClean="0"/>
              <a:t> </a:t>
            </a:r>
            <a:r>
              <a:rPr lang="ru-RU" sz="2400" smtClean="0">
                <a:hlinkClick r:id="rId5"/>
              </a:rPr>
              <a:t>http://wwf.ru/</a:t>
            </a:r>
            <a:r>
              <a:rPr lang="ru-RU" smtClean="0"/>
              <a:t> </a:t>
            </a:r>
          </a:p>
          <a:p>
            <a:r>
              <a:rPr lang="ru-RU" sz="2400" smtClean="0">
                <a:solidFill>
                  <a:srgbClr val="262673"/>
                </a:solidFill>
                <a:hlinkClick r:id="rId6"/>
              </a:rPr>
              <a:t>Применение интерактивных карт на уроках географии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Сайт «География» </a:t>
            </a:r>
            <a:r>
              <a:rPr lang="ru-RU" sz="2400" smtClean="0">
                <a:hlinkClick r:id="rId7"/>
              </a:rPr>
              <a:t>http://www.geo2000.nm.ru/</a:t>
            </a:r>
            <a:endParaRPr lang="ru-RU" sz="2400" smtClean="0"/>
          </a:p>
          <a:p>
            <a:r>
              <a:rPr lang="ru-RU" sz="2400" smtClean="0">
                <a:solidFill>
                  <a:srgbClr val="262673"/>
                </a:solidFill>
              </a:rPr>
              <a:t>География Урала</a:t>
            </a:r>
            <a:r>
              <a:rPr lang="ru-RU" smtClean="0"/>
              <a:t> </a:t>
            </a:r>
            <a:r>
              <a:rPr lang="ru-RU" sz="2400" smtClean="0">
                <a:hlinkClick r:id="rId8"/>
              </a:rPr>
              <a:t>http://riaural.ru/</a:t>
            </a:r>
            <a:endParaRPr lang="ru-RU" sz="2400" smtClean="0"/>
          </a:p>
          <a:p>
            <a:r>
              <a:rPr lang="ru-RU" sz="2400" smtClean="0">
                <a:solidFill>
                  <a:srgbClr val="262673"/>
                </a:solidFill>
              </a:rPr>
              <a:t>Виртуальный город</a:t>
            </a:r>
            <a:r>
              <a:rPr lang="ru-RU" sz="2400" smtClean="0"/>
              <a:t> </a:t>
            </a:r>
            <a:r>
              <a:rPr lang="ru-RU" sz="2400" smtClean="0">
                <a:hlinkClick r:id="rId9"/>
              </a:rPr>
              <a:t>http://www.virtcity.ru/</a:t>
            </a:r>
            <a:endParaRPr lang="ru-RU" sz="2400" smtClean="0"/>
          </a:p>
          <a:p>
            <a:r>
              <a:rPr lang="ru-RU" sz="2400" smtClean="0">
                <a:solidFill>
                  <a:srgbClr val="262673"/>
                </a:solidFill>
              </a:rPr>
              <a:t>Фильмы </a:t>
            </a:r>
            <a:r>
              <a:rPr lang="en-US" sz="2400" smtClean="0">
                <a:solidFill>
                  <a:srgbClr val="262673"/>
                </a:solidFill>
              </a:rPr>
              <a:t>BBC</a:t>
            </a:r>
            <a:r>
              <a:rPr lang="en-US" smtClean="0"/>
              <a:t> </a:t>
            </a:r>
            <a:r>
              <a:rPr lang="ru-RU" sz="2400" smtClean="0">
                <a:hlinkClick r:id="rId10"/>
              </a:rPr>
              <a:t>http://www.bbc-video.ru//katalog.php</a:t>
            </a:r>
            <a:r>
              <a:rPr lang="ru-RU" sz="2400" smtClean="0"/>
              <a:t> </a:t>
            </a:r>
          </a:p>
          <a:p>
            <a:endParaRPr lang="ru-RU" smtClean="0"/>
          </a:p>
        </p:txBody>
      </p:sp>
      <p:pic>
        <p:nvPicPr>
          <p:cNvPr id="37892" name="Рисунок 4" descr="geo.gif"/>
          <p:cNvPicPr>
            <a:picLocks noChangeAspect="1"/>
          </p:cNvPicPr>
          <p:nvPr/>
        </p:nvPicPr>
        <p:blipFill>
          <a:blip r:embed="rId11"/>
          <a:srcRect r="16132"/>
          <a:stretch>
            <a:fillRect/>
          </a:stretch>
        </p:blipFill>
        <p:spPr bwMode="auto">
          <a:xfrm>
            <a:off x="6915150" y="0"/>
            <a:ext cx="2228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 l="30779" r="32530"/>
          <a:stretch>
            <a:fillRect/>
          </a:stretch>
        </p:blipFill>
        <p:spPr>
          <a:xfrm>
            <a:off x="3143250" y="285750"/>
            <a:ext cx="3024188" cy="1165225"/>
          </a:xfrm>
        </p:spPr>
      </p:pic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r>
              <a:rPr lang="ru-RU" sz="2400" smtClean="0">
                <a:solidFill>
                  <a:srgbClr val="262673"/>
                </a:solidFill>
              </a:rPr>
              <a:t>Электронная версия газеты «Биология» </a:t>
            </a:r>
            <a:r>
              <a:rPr lang="ru-RU" sz="2400" smtClean="0">
                <a:hlinkClick r:id="rId3"/>
              </a:rPr>
              <a:t>http://bio.1september.ru/</a:t>
            </a:r>
            <a:r>
              <a:rPr lang="ru-RU" sz="2400" smtClean="0"/>
              <a:t> </a:t>
            </a:r>
            <a:endParaRPr lang="ru-RU" sz="18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  <a:hlinkClick r:id="rId4"/>
              </a:rPr>
              <a:t>Учебные материалы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Портал: </a:t>
            </a:r>
            <a:r>
              <a:rPr lang="ru-RU" sz="2400" smtClean="0">
                <a:solidFill>
                  <a:srgbClr val="262673"/>
                </a:solidFill>
                <a:hlinkClick r:id="rId5"/>
              </a:rPr>
              <a:t>Биология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Всемирный фонд дикой природы</a:t>
            </a:r>
            <a:r>
              <a:rPr lang="ru-RU" smtClean="0"/>
              <a:t> </a:t>
            </a:r>
            <a:r>
              <a:rPr lang="ru-RU" sz="2400" smtClean="0">
                <a:hlinkClick r:id="rId6"/>
              </a:rPr>
              <a:t>http://wwf.ru/</a:t>
            </a:r>
            <a:endParaRPr lang="ru-RU" sz="2400" smtClean="0"/>
          </a:p>
          <a:p>
            <a:r>
              <a:rPr lang="ru-RU" sz="2400" smtClean="0">
                <a:solidFill>
                  <a:srgbClr val="262673"/>
                </a:solidFill>
              </a:rPr>
              <a:t>Электронный учебник</a:t>
            </a:r>
            <a:r>
              <a:rPr lang="ru-RU" sz="2400" smtClean="0"/>
              <a:t> </a:t>
            </a:r>
            <a:r>
              <a:rPr lang="ru-RU" sz="2400" smtClean="0">
                <a:hlinkClick r:id="rId7"/>
              </a:rPr>
              <a:t>http://www.ebio.ru/</a:t>
            </a:r>
            <a:r>
              <a:rPr lang="ru-RU" smtClean="0"/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Открытая биология</a:t>
            </a:r>
            <a:r>
              <a:rPr lang="ru-RU" smtClean="0"/>
              <a:t> </a:t>
            </a:r>
            <a:r>
              <a:rPr lang="ru-RU" sz="2400" smtClean="0">
                <a:hlinkClick r:id="rId8"/>
              </a:rPr>
              <a:t>http://www.college.ru/biology</a:t>
            </a:r>
            <a:r>
              <a:rPr lang="ru-RU" sz="2400" smtClean="0"/>
              <a:t> </a:t>
            </a:r>
            <a:endParaRPr lang="ru-RU" smtClean="0"/>
          </a:p>
          <a:p>
            <a:r>
              <a:rPr lang="ru-RU" sz="2400" smtClean="0">
                <a:solidFill>
                  <a:srgbClr val="262673"/>
                </a:solidFill>
              </a:rPr>
              <a:t>Первое био сообщество</a:t>
            </a:r>
            <a:r>
              <a:rPr lang="ru-RU" smtClean="0"/>
              <a:t> </a:t>
            </a:r>
            <a:r>
              <a:rPr lang="ru-RU" sz="2400" smtClean="0">
                <a:hlinkClick r:id="rId9"/>
              </a:rPr>
              <a:t>http://sbio.info</a:t>
            </a:r>
            <a:endParaRPr lang="ru-RU" sz="2400" smtClean="0"/>
          </a:p>
          <a:p>
            <a:r>
              <a:rPr lang="ru-RU" sz="2400" smtClean="0">
                <a:hlinkClick r:id="rId10"/>
              </a:rPr>
              <a:t>Учебная техника и наглядные пособия по биологии</a:t>
            </a:r>
            <a:endParaRPr lang="ru-RU" sz="2400" smtClean="0"/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11"/>
          <a:srcRect t="6084" b="6917"/>
          <a:stretch>
            <a:fillRect/>
          </a:stretch>
        </p:blipFill>
        <p:spPr bwMode="auto">
          <a:xfrm>
            <a:off x="611188" y="115888"/>
            <a:ext cx="17240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59563" y="1268413"/>
            <a:ext cx="230028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Химия</a:t>
            </a:r>
            <a:endParaRPr lang="ru-RU" dirty="0"/>
          </a:p>
        </p:txBody>
      </p:sp>
      <p:sp>
        <p:nvSpPr>
          <p:cNvPr id="39939" name="Содержимое 2"/>
          <p:cNvSpPr>
            <a:spLocks/>
          </p:cNvSpPr>
          <p:nvPr/>
        </p:nvSpPr>
        <p:spPr bwMode="auto">
          <a:xfrm>
            <a:off x="179388" y="1484313"/>
            <a:ext cx="8964612" cy="5113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Химический сервер </a:t>
            </a:r>
            <a:r>
              <a:rPr lang="ru-RU" sz="2400">
                <a:solidFill>
                  <a:srgbClr val="262673"/>
                </a:solidFill>
                <a:hlinkClick r:id="rId2"/>
              </a:rPr>
              <a:t>http://www.himhelp.ru/</a:t>
            </a:r>
            <a:endParaRPr lang="ru-RU" sz="2400">
              <a:solidFill>
                <a:srgbClr val="26267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Химик </a:t>
            </a:r>
            <a:r>
              <a:rPr lang="ru-RU" sz="2400">
                <a:solidFill>
                  <a:srgbClr val="262673"/>
                </a:solidFill>
                <a:hlinkClick r:id="rId3"/>
              </a:rPr>
              <a:t>http://www.xumuk.ru/</a:t>
            </a:r>
            <a:endParaRPr lang="ru-RU" sz="2400">
              <a:solidFill>
                <a:srgbClr val="26267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Алхимик </a:t>
            </a:r>
            <a:r>
              <a:rPr lang="ru-RU" sz="2400">
                <a:solidFill>
                  <a:srgbClr val="262673"/>
                </a:solidFill>
                <a:hlinkClick r:id="rId4"/>
              </a:rPr>
              <a:t>http://www.alhimik.ru</a:t>
            </a:r>
            <a:endParaRPr lang="ru-RU" sz="2400">
              <a:solidFill>
                <a:srgbClr val="26267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Открытый колледж </a:t>
            </a:r>
            <a:r>
              <a:rPr lang="ru-RU" sz="2400">
                <a:solidFill>
                  <a:srgbClr val="262673"/>
                </a:solidFill>
                <a:hlinkClick r:id="rId5"/>
              </a:rPr>
              <a:t>http://chemistry.ru</a:t>
            </a:r>
            <a:endParaRPr lang="ru-RU" sz="2400">
              <a:solidFill>
                <a:srgbClr val="26267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Интерактивный учебник по органической химии </a:t>
            </a:r>
            <a:r>
              <a:rPr lang="ru-RU" sz="2400">
                <a:solidFill>
                  <a:srgbClr val="262673"/>
                </a:solidFill>
                <a:hlinkClick r:id="rId6"/>
              </a:rPr>
              <a:t>http://www.chemistry.ssu.samara.ru/</a:t>
            </a:r>
            <a:endParaRPr lang="ru-RU" sz="2400">
              <a:solidFill>
                <a:srgbClr val="26267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Журнал «Химия и жизнь» </a:t>
            </a:r>
            <a:r>
              <a:rPr lang="ru-RU" sz="2400">
                <a:solidFill>
                  <a:srgbClr val="262673"/>
                </a:solidFill>
                <a:hlinkClick r:id="rId7"/>
              </a:rPr>
              <a:t>http://www.hij.ru/</a:t>
            </a:r>
            <a:endParaRPr lang="ru-RU" sz="2400">
              <a:solidFill>
                <a:srgbClr val="26267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Электронная версия газеты «Химия» </a:t>
            </a:r>
            <a:r>
              <a:rPr lang="ru-RU" sz="2400">
                <a:solidFill>
                  <a:srgbClr val="262673"/>
                </a:solidFill>
                <a:hlinkClick r:id="rId8"/>
              </a:rPr>
              <a:t>http://him.1september.ru/</a:t>
            </a:r>
            <a:endParaRPr lang="ru-RU" sz="2400">
              <a:solidFill>
                <a:srgbClr val="26267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Всероссийская олимпиада школьников </a:t>
            </a:r>
            <a:r>
              <a:rPr lang="ru-RU" sz="2400">
                <a:solidFill>
                  <a:srgbClr val="262673"/>
                </a:solidFill>
                <a:hlinkClick r:id="rId9"/>
              </a:rPr>
              <a:t>http://chem.rusolymp.ru/</a:t>
            </a:r>
            <a:endParaRPr lang="ru-RU" sz="2400">
              <a:solidFill>
                <a:srgbClr val="26267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Школьная химия </a:t>
            </a:r>
            <a:r>
              <a:rPr lang="ru-RU" sz="2400">
                <a:solidFill>
                  <a:srgbClr val="262673"/>
                </a:solidFill>
                <a:hlinkClick r:id="rId10"/>
              </a:rPr>
              <a:t>http://schoolchemistry.by.ru/</a:t>
            </a:r>
            <a:endParaRPr lang="ru-RU" sz="2400">
              <a:solidFill>
                <a:srgbClr val="262673"/>
              </a:solidFill>
            </a:endParaRPr>
          </a:p>
        </p:txBody>
      </p:sp>
      <p:pic>
        <p:nvPicPr>
          <p:cNvPr id="39940" name="Picture 7" descr="iStock_000004827087XSmal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" y="44450"/>
            <a:ext cx="209867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 descr="12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59563" y="944563"/>
            <a:ext cx="2484437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4900613" cy="798513"/>
          </a:xfrm>
        </p:spPr>
        <p:txBody>
          <a:bodyPr/>
          <a:lstStyle/>
          <a:p>
            <a:pPr marL="342900" indent="-342900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Физика</a:t>
            </a:r>
          </a:p>
        </p:txBody>
      </p:sp>
      <p:sp>
        <p:nvSpPr>
          <p:cNvPr id="40963" name="Содержимое 2"/>
          <p:cNvSpPr>
            <a:spLocks/>
          </p:cNvSpPr>
          <p:nvPr/>
        </p:nvSpPr>
        <p:spPr bwMode="auto">
          <a:xfrm>
            <a:off x="179388" y="1196975"/>
            <a:ext cx="8964612" cy="5113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Анимации для уроков физики</a:t>
            </a:r>
            <a:r>
              <a:rPr lang="en-US" sz="2400">
                <a:solidFill>
                  <a:srgbClr val="262673"/>
                </a:solidFill>
              </a:rPr>
              <a:t> </a:t>
            </a:r>
            <a:r>
              <a:rPr lang="ru-RU" sz="2400">
                <a:solidFill>
                  <a:srgbClr val="262673"/>
                </a:solidFill>
                <a:hlinkClick r:id="rId2"/>
              </a:rPr>
              <a:t>http://somit.ru/</a:t>
            </a:r>
            <a:r>
              <a:rPr lang="en-US" sz="3200"/>
              <a:t>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Журнал «Квант» </a:t>
            </a:r>
            <a:r>
              <a:rPr lang="ru-RU" sz="2400">
                <a:hlinkClick r:id="rId3"/>
              </a:rPr>
              <a:t>http://kvant.mirror1.mccme.ru/</a:t>
            </a:r>
            <a:endParaRPr lang="en-US" sz="24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Сайт для преподавателей физики, учащихся и их родителей </a:t>
            </a:r>
            <a:r>
              <a:rPr lang="ru-RU" sz="2400">
                <a:solidFill>
                  <a:srgbClr val="262673"/>
                </a:solidFill>
                <a:hlinkClick r:id="rId4"/>
              </a:rPr>
              <a:t>http://www.fizika.ru/</a:t>
            </a:r>
            <a:r>
              <a:rPr lang="en-US" sz="3200"/>
              <a:t> </a:t>
            </a:r>
            <a:endParaRPr lang="ru-RU" sz="32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Санкт-Петербургские олимпиады по физике </a:t>
            </a:r>
            <a:r>
              <a:rPr lang="en-US" sz="2400">
                <a:solidFill>
                  <a:srgbClr val="262673"/>
                </a:solidFill>
                <a:hlinkClick r:id="rId5"/>
              </a:rPr>
              <a:t>http://physolymp.spb.ru/</a:t>
            </a:r>
            <a:r>
              <a:rPr lang="ru-RU" sz="2400">
                <a:solidFill>
                  <a:srgbClr val="262673"/>
                </a:solidFill>
              </a:rPr>
              <a:t> </a:t>
            </a:r>
            <a:endParaRPr lang="en-US" sz="2400">
              <a:solidFill>
                <a:srgbClr val="26267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Открытая физика </a:t>
            </a:r>
            <a:r>
              <a:rPr lang="ru-RU" sz="2400">
                <a:solidFill>
                  <a:srgbClr val="262673"/>
                </a:solidFill>
                <a:hlinkClick r:id="rId6"/>
              </a:rPr>
              <a:t>http://www.physics.ru/</a:t>
            </a:r>
            <a:endParaRPr lang="ru-RU" sz="2400">
              <a:solidFill>
                <a:srgbClr val="26267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Электронная версия газеты «Физика» </a:t>
            </a:r>
            <a:r>
              <a:rPr lang="ru-RU" sz="2400">
                <a:solidFill>
                  <a:srgbClr val="262673"/>
                </a:solidFill>
                <a:hlinkClick r:id="rId7"/>
              </a:rPr>
              <a:t>http://fiz.1september.ru/</a:t>
            </a:r>
            <a:endParaRPr lang="ru-RU" sz="2400">
              <a:solidFill>
                <a:srgbClr val="26267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Библиотека учителя физики </a:t>
            </a:r>
            <a:r>
              <a:rPr lang="ru-RU" sz="2400">
                <a:solidFill>
                  <a:srgbClr val="262673"/>
                </a:solidFill>
                <a:hlinkClick r:id="rId8"/>
              </a:rPr>
              <a:t>http://www.edu.delfa.net/books/knigi.htm</a:t>
            </a:r>
            <a:endParaRPr lang="ru-RU" sz="2400">
              <a:solidFill>
                <a:srgbClr val="26267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262673"/>
                </a:solidFill>
              </a:rPr>
              <a:t>Школьная физика </a:t>
            </a:r>
            <a:r>
              <a:rPr lang="ru-RU" sz="2400">
                <a:solidFill>
                  <a:srgbClr val="262673"/>
                </a:solidFill>
                <a:hlinkClick r:id="rId9"/>
              </a:rPr>
              <a:t>http://www.alsak.ru/</a:t>
            </a:r>
            <a:endParaRPr lang="ru-RU" sz="2400">
              <a:solidFill>
                <a:srgbClr val="262673"/>
              </a:solidFill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10"/>
          <a:srcRect t="23523"/>
          <a:stretch>
            <a:fillRect/>
          </a:stretch>
        </p:blipFill>
        <p:spPr bwMode="auto">
          <a:xfrm>
            <a:off x="6659563" y="3860800"/>
            <a:ext cx="22256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38"/>
            <a:ext cx="8229600" cy="5024437"/>
          </a:xfrm>
          <a:ln algn="ctr"/>
        </p:spPr>
        <p:txBody>
          <a:bodyPr/>
          <a:lstStyle/>
          <a:p>
            <a:pPr>
              <a:defRPr/>
            </a:pPr>
            <a:r>
              <a:rPr lang="ru-RU" sz="2800" kern="1200" dirty="0" smtClean="0">
                <a:solidFill>
                  <a:srgbClr val="262673"/>
                </a:solidFill>
              </a:rPr>
              <a:t>Вся общая физика </a:t>
            </a:r>
            <a:r>
              <a:rPr lang="ru-RU" sz="2800" kern="1200" dirty="0" smtClean="0">
                <a:solidFill>
                  <a:srgbClr val="262673"/>
                </a:solidFill>
                <a:hlinkClick r:id="rId2"/>
              </a:rPr>
              <a:t>http://www.vargin.mephi.ru/</a:t>
            </a:r>
            <a:endParaRPr lang="ru-RU" sz="2800" kern="1200" dirty="0" smtClean="0">
              <a:solidFill>
                <a:srgbClr val="262673"/>
              </a:solidFill>
            </a:endParaRPr>
          </a:p>
          <a:p>
            <a:pPr>
              <a:defRPr/>
            </a:pPr>
            <a:r>
              <a:rPr lang="ru-RU" sz="2800" kern="1200" dirty="0" smtClean="0">
                <a:solidFill>
                  <a:srgbClr val="262673"/>
                </a:solidFill>
              </a:rPr>
              <a:t>Эта удивительная физика </a:t>
            </a:r>
            <a:r>
              <a:rPr lang="ru-RU" sz="2800" kern="1200" dirty="0" smtClean="0">
                <a:solidFill>
                  <a:srgbClr val="262673"/>
                </a:solidFill>
                <a:hlinkClick r:id="rId3"/>
              </a:rPr>
              <a:t>http://www.fizika.asvu.ru/</a:t>
            </a:r>
            <a:endParaRPr lang="ru-RU" sz="2800" kern="1200" dirty="0" smtClean="0">
              <a:solidFill>
                <a:srgbClr val="262673"/>
              </a:solidFill>
            </a:endParaRPr>
          </a:p>
          <a:p>
            <a:pPr>
              <a:defRPr/>
            </a:pPr>
            <a:r>
              <a:rPr lang="ru-RU" sz="2800" kern="1200" dirty="0" smtClean="0">
                <a:solidFill>
                  <a:srgbClr val="262673"/>
                </a:solidFill>
              </a:rPr>
              <a:t>Образовательные программы </a:t>
            </a:r>
            <a:r>
              <a:rPr lang="ru-RU" sz="2800" kern="1200" dirty="0" smtClean="0">
                <a:solidFill>
                  <a:srgbClr val="262673"/>
                </a:solidFill>
                <a:hlinkClick r:id="rId4"/>
              </a:rPr>
              <a:t>http://edu.ioffe.ru/edu/</a:t>
            </a:r>
            <a:endParaRPr lang="ru-RU" sz="2800" kern="1200" dirty="0" smtClean="0">
              <a:solidFill>
                <a:srgbClr val="262673"/>
              </a:solidFill>
            </a:endParaRPr>
          </a:p>
          <a:p>
            <a:pPr>
              <a:defRPr/>
            </a:pPr>
            <a:r>
              <a:rPr lang="ru-RU" sz="2800" kern="1200" dirty="0" smtClean="0">
                <a:solidFill>
                  <a:srgbClr val="262673"/>
                </a:solidFill>
              </a:rPr>
              <a:t>Виртуальный физмат-класс </a:t>
            </a:r>
            <a:r>
              <a:rPr lang="ru-RU" sz="2800" kern="1200" dirty="0" smtClean="0">
                <a:solidFill>
                  <a:srgbClr val="262673"/>
                </a:solidFill>
                <a:hlinkClick r:id="rId5"/>
              </a:rPr>
              <a:t>http://www.fizmatklass.ru/</a:t>
            </a:r>
            <a:endParaRPr lang="ru-RU" sz="2800" kern="1200" dirty="0" smtClean="0">
              <a:solidFill>
                <a:srgbClr val="262673"/>
              </a:solidFill>
            </a:endParaRPr>
          </a:p>
          <a:p>
            <a:pPr>
              <a:defRPr/>
            </a:pPr>
            <a:r>
              <a:rPr lang="ru-RU" sz="2800" kern="1200" dirty="0" smtClean="0">
                <a:solidFill>
                  <a:srgbClr val="262673"/>
                </a:solidFill>
              </a:rPr>
              <a:t>Преобразователь единиц измерения </a:t>
            </a:r>
            <a:r>
              <a:rPr lang="ru-RU" sz="2800" kern="1200" dirty="0" smtClean="0">
                <a:solidFill>
                  <a:srgbClr val="262673"/>
                </a:solidFill>
                <a:hlinkClick r:id="rId6"/>
              </a:rPr>
              <a:t>http://www.decoder.ru</a:t>
            </a:r>
            <a:endParaRPr lang="ru-RU" sz="2800" kern="1200" dirty="0" smtClean="0">
              <a:solidFill>
                <a:srgbClr val="262673"/>
              </a:solidFill>
            </a:endParaRPr>
          </a:p>
          <a:p>
            <a:pPr>
              <a:defRPr/>
            </a:pPr>
            <a:r>
              <a:rPr lang="ru-RU" sz="2800" kern="1200" dirty="0" smtClean="0">
                <a:solidFill>
                  <a:srgbClr val="262673"/>
                </a:solidFill>
                <a:hlinkClick r:id="rId7"/>
              </a:rPr>
              <a:t>Виртуальный методический кабинет учителя физики и астрономии </a:t>
            </a:r>
            <a:endParaRPr lang="ru-RU" sz="2800" kern="1200" dirty="0" smtClean="0">
              <a:solidFill>
                <a:srgbClr val="262673"/>
              </a:solidFill>
            </a:endParaRPr>
          </a:p>
        </p:txBody>
      </p:sp>
      <p:pic>
        <p:nvPicPr>
          <p:cNvPr id="41987" name="Picture 4" descr="colage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75" y="1928813"/>
            <a:ext cx="18605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4900613" cy="798513"/>
          </a:xfrm>
        </p:spPr>
        <p:txBody>
          <a:bodyPr/>
          <a:lstStyle/>
          <a:p>
            <a:pPr marL="342900" indent="-342900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Физика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5786478" cy="868346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Информатика и ИКТ</a:t>
            </a:r>
            <a:endParaRPr lang="ru-RU" sz="4000" dirty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5572125"/>
          </a:xfrm>
        </p:spPr>
        <p:txBody>
          <a:bodyPr/>
          <a:lstStyle/>
          <a:p>
            <a:r>
              <a:rPr lang="ru-RU" sz="2600" smtClean="0">
                <a:solidFill>
                  <a:srgbClr val="262673"/>
                </a:solidFill>
              </a:rPr>
              <a:t>Электронная версия газеты «Информатика» </a:t>
            </a:r>
            <a:r>
              <a:rPr lang="en-US" sz="2600" smtClean="0">
                <a:solidFill>
                  <a:srgbClr val="262673"/>
                </a:solidFill>
                <a:hlinkClick r:id="rId3"/>
              </a:rPr>
              <a:t>http://inf.1september.ru/</a:t>
            </a:r>
            <a:r>
              <a:rPr lang="ru-RU" sz="2600" smtClean="0">
                <a:solidFill>
                  <a:srgbClr val="262673"/>
                </a:solidFill>
              </a:rPr>
              <a:t> </a:t>
            </a:r>
          </a:p>
          <a:p>
            <a:r>
              <a:rPr lang="ru-RU" sz="2600" smtClean="0">
                <a:solidFill>
                  <a:srgbClr val="262673"/>
                </a:solidFill>
              </a:rPr>
              <a:t>Журнал «Информатика и образование» </a:t>
            </a:r>
            <a:r>
              <a:rPr lang="en-US" sz="2600" smtClean="0">
                <a:solidFill>
                  <a:srgbClr val="262673"/>
                </a:solidFill>
                <a:hlinkClick r:id="rId4"/>
              </a:rPr>
              <a:t>http://www.infojournal.ru/</a:t>
            </a:r>
            <a:r>
              <a:rPr lang="ru-RU" sz="2600" smtClean="0">
                <a:solidFill>
                  <a:srgbClr val="262673"/>
                </a:solidFill>
              </a:rPr>
              <a:t> </a:t>
            </a:r>
          </a:p>
          <a:p>
            <a:r>
              <a:rPr lang="ru-RU" sz="2600" smtClean="0">
                <a:solidFill>
                  <a:srgbClr val="262673"/>
                </a:solidFill>
              </a:rPr>
              <a:t>Портал: </a:t>
            </a:r>
            <a:r>
              <a:rPr lang="ru-RU" sz="2600" smtClean="0">
                <a:solidFill>
                  <a:srgbClr val="262673"/>
                </a:solidFill>
                <a:hlinkClick r:id="rId5"/>
              </a:rPr>
              <a:t>Компьютерные технологии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Интернет-университет</a:t>
            </a:r>
            <a:r>
              <a:rPr lang="ru-RU" sz="2600" smtClean="0"/>
              <a:t> </a:t>
            </a:r>
            <a:r>
              <a:rPr lang="ru-RU" sz="2600" smtClean="0">
                <a:solidFill>
                  <a:srgbClr val="262673"/>
                </a:solidFill>
              </a:rPr>
              <a:t>Информационных технологий </a:t>
            </a:r>
            <a:r>
              <a:rPr lang="en-US" sz="2600" smtClean="0">
                <a:solidFill>
                  <a:srgbClr val="262673"/>
                </a:solidFill>
                <a:hlinkClick r:id="rId6"/>
              </a:rPr>
              <a:t>http://www.intuit.ru/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Информатика и информационно-коммуникационные технологии в школе </a:t>
            </a:r>
            <a:r>
              <a:rPr lang="en-US" sz="2600" smtClean="0">
                <a:solidFill>
                  <a:srgbClr val="262673"/>
                </a:solidFill>
                <a:hlinkClick r:id="rId7"/>
              </a:rPr>
              <a:t>http://www.klyaksa.net/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Обучение для будущего </a:t>
            </a:r>
            <a:r>
              <a:rPr lang="en-US" sz="2600" smtClean="0">
                <a:solidFill>
                  <a:srgbClr val="262673"/>
                </a:solidFill>
                <a:hlinkClick r:id="rId8"/>
              </a:rPr>
              <a:t>http://www.iteach.ru/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Информатика в школе </a:t>
            </a:r>
            <a:r>
              <a:rPr lang="en-US" sz="2600" smtClean="0">
                <a:solidFill>
                  <a:srgbClr val="262673"/>
                </a:solidFill>
                <a:hlinkClick r:id="rId9"/>
              </a:rPr>
              <a:t>http://infoschool.narod.ru/</a:t>
            </a:r>
            <a:r>
              <a:rPr lang="ru-RU" sz="2600" smtClean="0">
                <a:solidFill>
                  <a:srgbClr val="262673"/>
                </a:solidFill>
              </a:rPr>
              <a:t> </a:t>
            </a:r>
          </a:p>
        </p:txBody>
      </p:sp>
      <p:pic>
        <p:nvPicPr>
          <p:cNvPr id="43012" name="Рисунок 4" descr="1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38" y="142875"/>
            <a:ext cx="24860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693617">
            <a:off x="6605588" y="3795713"/>
            <a:ext cx="2289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5786478" cy="868346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Информатика и ИКТ</a:t>
            </a:r>
            <a:endParaRPr lang="ru-RU" sz="4000" dirty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5072062"/>
          </a:xfrm>
        </p:spPr>
        <p:txBody>
          <a:bodyPr/>
          <a:lstStyle/>
          <a:p>
            <a:r>
              <a:rPr lang="ru-RU" sz="2800" smtClean="0">
                <a:solidFill>
                  <a:srgbClr val="262673"/>
                </a:solidFill>
              </a:rPr>
              <a:t>Угрозы Интернет. Безопасный Интернет </a:t>
            </a:r>
            <a:r>
              <a:rPr lang="en-US" sz="2800" smtClean="0">
                <a:solidFill>
                  <a:srgbClr val="262673"/>
                </a:solidFill>
                <a:hlinkClick r:id="rId3"/>
              </a:rPr>
              <a:t>http://www.content-filtering.ru</a:t>
            </a:r>
            <a:r>
              <a:rPr lang="ru-RU" sz="2800" smtClean="0">
                <a:solidFill>
                  <a:srgbClr val="262673"/>
                </a:solidFill>
              </a:rPr>
              <a:t>, </a:t>
            </a:r>
            <a:r>
              <a:rPr lang="en-US" sz="2800" smtClean="0">
                <a:solidFill>
                  <a:srgbClr val="262673"/>
                </a:solidFill>
                <a:hlinkClick r:id="rId4"/>
              </a:rPr>
              <a:t>http://www.netpolice.ru/</a:t>
            </a:r>
            <a:endParaRPr lang="ru-RU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</a:rPr>
              <a:t>Олимпиады по информатике </a:t>
            </a:r>
            <a:r>
              <a:rPr lang="en-US" sz="2800" smtClean="0">
                <a:solidFill>
                  <a:srgbClr val="262673"/>
                </a:solidFill>
                <a:hlinkClick r:id="rId5"/>
              </a:rPr>
              <a:t>http://roi2009.nsu.ru</a:t>
            </a:r>
            <a:r>
              <a:rPr lang="ru-RU" sz="2800" smtClean="0">
                <a:solidFill>
                  <a:srgbClr val="262673"/>
                </a:solidFill>
              </a:rPr>
              <a:t>, </a:t>
            </a:r>
            <a:r>
              <a:rPr lang="en-US" sz="2800" smtClean="0">
                <a:solidFill>
                  <a:srgbClr val="262673"/>
                </a:solidFill>
                <a:hlinkClick r:id="rId6"/>
              </a:rPr>
              <a:t>http://www.informatics.ru/</a:t>
            </a:r>
            <a:endParaRPr lang="ru-RU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</a:rPr>
              <a:t>Виртуальная энциклопедия «</a:t>
            </a:r>
            <a:r>
              <a:rPr lang="en-US" sz="2800" smtClean="0">
                <a:solidFill>
                  <a:srgbClr val="262673"/>
                </a:solidFill>
              </a:rPr>
              <a:t>Linux</a:t>
            </a:r>
            <a:r>
              <a:rPr lang="ru-RU" sz="2800" smtClean="0">
                <a:solidFill>
                  <a:srgbClr val="262673"/>
                </a:solidFill>
              </a:rPr>
              <a:t> по-русски» </a:t>
            </a:r>
            <a:r>
              <a:rPr lang="en-US" sz="2800" smtClean="0">
                <a:solidFill>
                  <a:srgbClr val="262673"/>
                </a:solidFill>
                <a:hlinkClick r:id="rId7"/>
              </a:rPr>
              <a:t>http://rus-linux.net/</a:t>
            </a:r>
            <a:endParaRPr lang="ru-RU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</a:rPr>
              <a:t>Информационные технологии виртуализации </a:t>
            </a:r>
            <a:r>
              <a:rPr lang="en-US" sz="2800" smtClean="0">
                <a:solidFill>
                  <a:srgbClr val="262673"/>
                </a:solidFill>
                <a:hlinkClick r:id="rId8"/>
              </a:rPr>
              <a:t>http://www.invitech.ru/</a:t>
            </a:r>
            <a:endParaRPr lang="ru-RU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  <a:hlinkClick r:id="rId9"/>
              </a:rPr>
              <a:t>Учебные материалы</a:t>
            </a:r>
            <a:endParaRPr lang="ru-RU" sz="2800" smtClean="0">
              <a:solidFill>
                <a:srgbClr val="262673"/>
              </a:solidFill>
            </a:endParaRPr>
          </a:p>
          <a:p>
            <a:endParaRPr lang="ru-RU" sz="2800" smtClean="0">
              <a:solidFill>
                <a:srgbClr val="262673"/>
              </a:solidFill>
            </a:endParaRPr>
          </a:p>
          <a:p>
            <a:endParaRPr lang="ru-RU" sz="2800" smtClean="0">
              <a:solidFill>
                <a:srgbClr val="262673"/>
              </a:solidFill>
            </a:endParaRPr>
          </a:p>
        </p:txBody>
      </p:sp>
      <p:pic>
        <p:nvPicPr>
          <p:cNvPr id="44036" name="Рисунок 8" descr="2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15250" y="2000250"/>
            <a:ext cx="1000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9" descr="4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38" y="2357438"/>
            <a:ext cx="1000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11" descr="6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5" y="142875"/>
            <a:ext cx="14573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Экономика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262673"/>
                </a:solidFill>
                <a:hlinkClick r:id="rId2"/>
              </a:rPr>
              <a:t>Портал: Экономика на Википедии</a:t>
            </a:r>
            <a:endParaRPr lang="ru-RU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  <a:hlinkClick r:id="rId3"/>
              </a:rPr>
              <a:t>Сообщество учителей экономики </a:t>
            </a:r>
            <a:endParaRPr lang="ru-RU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</a:rPr>
              <a:t>Экономика, социология, менеджмент </a:t>
            </a:r>
            <a:r>
              <a:rPr lang="en-US" sz="2800" smtClean="0">
                <a:solidFill>
                  <a:srgbClr val="262673"/>
                </a:solidFill>
                <a:hlinkClick r:id="rId4"/>
              </a:rPr>
              <a:t>http://www.ecsocman.edu.ru/</a:t>
            </a:r>
            <a:endParaRPr lang="ru-RU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</a:rPr>
              <a:t>Экономика </a:t>
            </a:r>
            <a:r>
              <a:rPr lang="en-US" sz="2800" smtClean="0">
                <a:solidFill>
                  <a:srgbClr val="262673"/>
                </a:solidFill>
                <a:hlinkClick r:id="rId5"/>
              </a:rPr>
              <a:t>http://economicus.ru</a:t>
            </a:r>
            <a:endParaRPr lang="ru-RU" sz="2800" smtClean="0">
              <a:solidFill>
                <a:srgbClr val="262673"/>
              </a:solidFill>
            </a:endParaRPr>
          </a:p>
          <a:p>
            <a:r>
              <a:rPr lang="ru-RU" sz="2800" smtClean="0">
                <a:solidFill>
                  <a:srgbClr val="262673"/>
                </a:solidFill>
              </a:rPr>
              <a:t>Инфотека по экономике </a:t>
            </a:r>
            <a:r>
              <a:rPr lang="en-US" sz="2800" smtClean="0">
                <a:solidFill>
                  <a:srgbClr val="262673"/>
                </a:solidFill>
                <a:hlinkClick r:id="rId6"/>
              </a:rPr>
              <a:t>http://infoteka.economicus.ru/</a:t>
            </a:r>
            <a:endParaRPr lang="ru-RU" sz="2800" smtClean="0">
              <a:solidFill>
                <a:srgbClr val="262673"/>
              </a:solidFill>
            </a:endParaRPr>
          </a:p>
          <a:p>
            <a:endParaRPr lang="ru-RU" sz="2800" smtClean="0">
              <a:solidFill>
                <a:srgbClr val="262673"/>
              </a:solidFill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7"/>
          <a:srcRect l="21094" t="14648" r="20898" b="15039"/>
          <a:stretch>
            <a:fillRect/>
          </a:stretch>
        </p:blipFill>
        <p:spPr bwMode="auto">
          <a:xfrm>
            <a:off x="5857875" y="4286250"/>
            <a:ext cx="3071813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Технология</a:t>
            </a:r>
            <a:endParaRPr lang="ru-RU" dirty="0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262673"/>
                </a:solidFill>
              </a:rPr>
              <a:t>Технология в школе </a:t>
            </a:r>
            <a:r>
              <a:rPr lang="en-US" smtClean="0">
                <a:solidFill>
                  <a:srgbClr val="262673"/>
                </a:solidFill>
                <a:hlinkClick r:id="rId2"/>
              </a:rPr>
              <a:t>http://shk-tehnologia.ru/</a:t>
            </a:r>
            <a:endParaRPr lang="ru-RU" smtClean="0">
              <a:solidFill>
                <a:srgbClr val="262673"/>
              </a:solidFill>
            </a:endParaRPr>
          </a:p>
          <a:p>
            <a:r>
              <a:rPr lang="ru-RU" smtClean="0">
                <a:solidFill>
                  <a:srgbClr val="262673"/>
                </a:solidFill>
              </a:rPr>
              <a:t>Непрерывная подготовка учителя технологии </a:t>
            </a:r>
            <a:r>
              <a:rPr lang="en-US" smtClean="0">
                <a:solidFill>
                  <a:srgbClr val="262673"/>
                </a:solidFill>
                <a:hlinkClick r:id="rId3"/>
              </a:rPr>
              <a:t>http://tehnologiya.ucoz.ru</a:t>
            </a:r>
            <a:endParaRPr lang="ru-RU" smtClean="0">
              <a:solidFill>
                <a:srgbClr val="262673"/>
              </a:solidFill>
            </a:endParaRPr>
          </a:p>
          <a:p>
            <a:r>
              <a:rPr lang="ru-RU" smtClean="0">
                <a:solidFill>
                  <a:srgbClr val="262673"/>
                </a:solidFill>
              </a:rPr>
              <a:t>Домоводство </a:t>
            </a:r>
            <a:r>
              <a:rPr lang="en-US" smtClean="0">
                <a:solidFill>
                  <a:srgbClr val="262673"/>
                </a:solidFill>
                <a:hlinkClick r:id="rId4"/>
              </a:rPr>
              <a:t>http://www.domovodstvo.fatal.ru/</a:t>
            </a:r>
            <a:endParaRPr lang="ru-RU" smtClean="0">
              <a:solidFill>
                <a:srgbClr val="262673"/>
              </a:solidFill>
            </a:endParaRPr>
          </a:p>
          <a:p>
            <a:r>
              <a:rPr lang="ru-RU" smtClean="0">
                <a:solidFill>
                  <a:srgbClr val="262673"/>
                </a:solidFill>
              </a:rPr>
              <a:t>Кулинария </a:t>
            </a:r>
            <a:r>
              <a:rPr lang="en-US" smtClean="0">
                <a:solidFill>
                  <a:srgbClr val="262673"/>
                </a:solidFill>
                <a:hlinkClick r:id="rId5"/>
              </a:rPr>
              <a:t>http://gotovim-doma.ru/</a:t>
            </a:r>
            <a:endParaRPr lang="en-US" smtClean="0">
              <a:solidFill>
                <a:srgbClr val="262673"/>
              </a:solidFill>
            </a:endParaRPr>
          </a:p>
          <a:p>
            <a:r>
              <a:rPr lang="ru-RU" smtClean="0">
                <a:solidFill>
                  <a:srgbClr val="262673"/>
                </a:solidFill>
              </a:rPr>
              <a:t>Техника кроя </a:t>
            </a:r>
            <a:r>
              <a:rPr lang="en-US" smtClean="0">
                <a:solidFill>
                  <a:srgbClr val="262673"/>
                </a:solidFill>
                <a:hlinkClick r:id="rId6"/>
              </a:rPr>
              <a:t>http://www.kroyka.ru/</a:t>
            </a:r>
            <a:endParaRPr lang="ru-RU" smtClean="0">
              <a:solidFill>
                <a:srgbClr val="262673"/>
              </a:solidFill>
            </a:endParaRPr>
          </a:p>
          <a:p>
            <a:endParaRPr lang="ru-RU" smtClean="0">
              <a:solidFill>
                <a:srgbClr val="262673"/>
              </a:solidFill>
            </a:endParaRPr>
          </a:p>
          <a:p>
            <a:endParaRPr lang="ru-RU" smtClean="0">
              <a:solidFill>
                <a:srgbClr val="262673"/>
              </a:solidFill>
            </a:endParaRPr>
          </a:p>
        </p:txBody>
      </p:sp>
      <p:pic>
        <p:nvPicPr>
          <p:cNvPr id="46084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214313"/>
            <a:ext cx="19954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Энциклопедии (тематические)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85875"/>
            <a:ext cx="8507413" cy="5286375"/>
          </a:xfrm>
        </p:spPr>
        <p:txBody>
          <a:bodyPr/>
          <a:lstStyle/>
          <a:p>
            <a:pPr marL="285750" lvl="1" eaLnBrk="1" hangingPunct="1"/>
            <a:r>
              <a:rPr lang="ru-RU" smtClean="0">
                <a:solidFill>
                  <a:srgbClr val="262673"/>
                </a:solidFill>
              </a:rPr>
              <a:t>Элементы большой науки </a:t>
            </a:r>
            <a:r>
              <a:rPr lang="en-US" smtClean="0">
                <a:solidFill>
                  <a:srgbClr val="262673"/>
                </a:solidFill>
                <a:hlinkClick r:id="rId2"/>
              </a:rPr>
              <a:t>http://elementy.ru/trefil</a:t>
            </a:r>
            <a:r>
              <a:rPr lang="ru-RU" smtClean="0">
                <a:solidFill>
                  <a:srgbClr val="262673"/>
                </a:solidFill>
              </a:rPr>
              <a:t> </a:t>
            </a:r>
            <a:endParaRPr lang="ru-RU" smtClean="0">
              <a:latin typeface="Calibri" pitchFamily="34" charset="0"/>
            </a:endParaRPr>
          </a:p>
          <a:p>
            <a:pPr marL="285750" lvl="1" eaLnBrk="1" hangingPunct="1"/>
            <a:endParaRPr lang="en-US" smtClean="0">
              <a:solidFill>
                <a:srgbClr val="262673"/>
              </a:solidFill>
            </a:endParaRPr>
          </a:p>
          <a:p>
            <a:pPr marL="285750" lvl="1" eaLnBrk="1" hangingPunct="1"/>
            <a:endParaRPr lang="en-US" smtClean="0">
              <a:solidFill>
                <a:srgbClr val="262673"/>
              </a:solidFill>
            </a:endParaRPr>
          </a:p>
          <a:p>
            <a:pPr marL="285750" lvl="1" eaLnBrk="1" hangingPunct="1"/>
            <a:endParaRPr lang="en-US" smtClean="0">
              <a:solidFill>
                <a:srgbClr val="262673"/>
              </a:solidFill>
            </a:endParaRPr>
          </a:p>
          <a:p>
            <a:pPr marL="285750" lvl="1" eaLnBrk="1" hangingPunct="1"/>
            <a:r>
              <a:rPr lang="ru-RU" smtClean="0">
                <a:solidFill>
                  <a:srgbClr val="262673"/>
                </a:solidFill>
              </a:rPr>
              <a:t>Энциклопедия людей и идей </a:t>
            </a:r>
            <a:r>
              <a:rPr lang="ru-RU" smtClean="0">
                <a:solidFill>
                  <a:srgbClr val="262673"/>
                </a:solidFill>
                <a:hlinkClick r:id="rId3"/>
              </a:rPr>
              <a:t>http://www.abc-people.com/</a:t>
            </a:r>
            <a:r>
              <a:rPr lang="ru-RU" smtClean="0">
                <a:solidFill>
                  <a:srgbClr val="262673"/>
                </a:solidFill>
              </a:rPr>
              <a:t> </a:t>
            </a:r>
          </a:p>
          <a:p>
            <a:pPr marL="285750" lvl="1" eaLnBrk="1" hangingPunct="1"/>
            <a:r>
              <a:rPr lang="ru-RU" smtClean="0">
                <a:solidFill>
                  <a:srgbClr val="262673"/>
                </a:solidFill>
              </a:rPr>
              <a:t>Биографическая энциклопедия </a:t>
            </a:r>
            <a:r>
              <a:rPr lang="ru-RU" smtClean="0">
                <a:solidFill>
                  <a:srgbClr val="262673"/>
                </a:solidFill>
                <a:hlinkClick r:id="rId4"/>
              </a:rPr>
              <a:t>http://www.biografija.ru</a:t>
            </a:r>
            <a:r>
              <a:rPr lang="ru-RU" smtClean="0">
                <a:solidFill>
                  <a:srgbClr val="262673"/>
                </a:solidFill>
              </a:rPr>
              <a:t> </a:t>
            </a:r>
          </a:p>
          <a:p>
            <a:pPr marL="285750" lvl="1" eaLnBrk="1" hangingPunct="1"/>
            <a:r>
              <a:rPr lang="ru-RU" smtClean="0">
                <a:solidFill>
                  <a:srgbClr val="262673"/>
                </a:solidFill>
              </a:rPr>
              <a:t>Нобелевские лауреаты </a:t>
            </a:r>
            <a:r>
              <a:rPr lang="ru-RU" smtClean="0">
                <a:solidFill>
                  <a:srgbClr val="262673"/>
                </a:solidFill>
                <a:hlinkClick r:id="rId5"/>
              </a:rPr>
              <a:t>http://n-t.ru/nl/</a:t>
            </a:r>
            <a:endParaRPr lang="ru-RU" smtClean="0">
              <a:solidFill>
                <a:srgbClr val="262673"/>
              </a:solidFill>
            </a:endParaRPr>
          </a:p>
          <a:p>
            <a:pPr marL="285750" lvl="1" eaLnBrk="1" hangingPunct="1"/>
            <a:r>
              <a:rPr lang="ru-RU" smtClean="0">
                <a:solidFill>
                  <a:srgbClr val="262673"/>
                </a:solidFill>
              </a:rPr>
              <a:t>Известные персоны России </a:t>
            </a:r>
            <a:r>
              <a:rPr lang="ru-RU" smtClean="0">
                <a:solidFill>
                  <a:srgbClr val="262673"/>
                </a:solidFill>
                <a:hlinkClick r:id="rId6"/>
              </a:rPr>
              <a:t>http://www.persons.ru/</a:t>
            </a:r>
            <a:endParaRPr lang="ru-RU" smtClean="0">
              <a:solidFill>
                <a:srgbClr val="262673"/>
              </a:solidFill>
            </a:endParaRPr>
          </a:p>
          <a:p>
            <a:pPr marL="285750" lvl="1" eaLnBrk="1" hangingPunct="1">
              <a:buFontTx/>
              <a:buNone/>
            </a:pPr>
            <a:r>
              <a:rPr lang="ru-RU" smtClean="0">
                <a:latin typeface="Calibri" pitchFamily="34" charset="0"/>
              </a:rPr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63" y="1857375"/>
            <a:ext cx="4214812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274638"/>
            <a:ext cx="6572296" cy="79690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Искусство и культура</a:t>
            </a:r>
            <a:endParaRPr lang="ru-RU" dirty="0"/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501063" cy="5214938"/>
          </a:xfrm>
        </p:spPr>
        <p:txBody>
          <a:bodyPr/>
          <a:lstStyle/>
          <a:p>
            <a:r>
              <a:rPr lang="ru-RU" sz="2400" smtClean="0">
                <a:solidFill>
                  <a:srgbClr val="262673"/>
                </a:solidFill>
              </a:rPr>
              <a:t>История изобразительного искусства </a:t>
            </a:r>
            <a:r>
              <a:rPr lang="en-US" sz="2400" smtClean="0">
                <a:solidFill>
                  <a:srgbClr val="262673"/>
                </a:solidFill>
                <a:hlinkClick r:id="rId2"/>
              </a:rPr>
              <a:t>http://www.arthistory.ru/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Живопись, фотография </a:t>
            </a:r>
            <a:r>
              <a:rPr lang="en-US" sz="2400" smtClean="0">
                <a:solidFill>
                  <a:srgbClr val="262673"/>
                </a:solidFill>
                <a:hlinkClick r:id="rId3"/>
              </a:rPr>
              <a:t>http://www.artandphoto.ru/</a:t>
            </a:r>
            <a:r>
              <a:rPr lang="ru-RU" sz="2400" smtClean="0">
                <a:solidFill>
                  <a:srgbClr val="262673"/>
                </a:solidFill>
              </a:rPr>
              <a:t>, </a:t>
            </a:r>
            <a:r>
              <a:rPr lang="en-US" sz="2400" smtClean="0">
                <a:solidFill>
                  <a:srgbClr val="262673"/>
                </a:solidFill>
                <a:hlinkClick r:id="rId4"/>
              </a:rPr>
              <a:t>http://www.museum-online.ru/</a:t>
            </a:r>
            <a:r>
              <a:rPr lang="ru-RU" sz="2400" smtClean="0">
                <a:solidFill>
                  <a:srgbClr val="262673"/>
                </a:solidFill>
              </a:rPr>
              <a:t> </a:t>
            </a:r>
          </a:p>
          <a:p>
            <a:r>
              <a:rPr lang="ru-RU" sz="2400" smtClean="0">
                <a:solidFill>
                  <a:srgbClr val="262673"/>
                </a:solidFill>
              </a:rPr>
              <a:t>Журнал «Искусство» </a:t>
            </a:r>
            <a:r>
              <a:rPr lang="en-US" sz="2400" smtClean="0">
                <a:solidFill>
                  <a:srgbClr val="262673"/>
                </a:solidFill>
                <a:hlinkClick r:id="rId5"/>
              </a:rPr>
              <a:t>http://iskusstvo-info.ru/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Искусство кино </a:t>
            </a:r>
            <a:r>
              <a:rPr lang="en-US" sz="2400" smtClean="0">
                <a:solidFill>
                  <a:srgbClr val="262673"/>
                </a:solidFill>
                <a:hlinkClick r:id="rId6"/>
              </a:rPr>
              <a:t>http://www.kinoart.ru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Музеи мира </a:t>
            </a:r>
            <a:r>
              <a:rPr lang="en-US" sz="2400" smtClean="0">
                <a:solidFill>
                  <a:srgbClr val="262673"/>
                </a:solidFill>
                <a:hlinkClick r:id="rId7"/>
              </a:rPr>
              <a:t>http://www.smirnova.net/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Музеи России </a:t>
            </a:r>
            <a:r>
              <a:rPr lang="en-US" sz="2400" smtClean="0">
                <a:solidFill>
                  <a:srgbClr val="262673"/>
                </a:solidFill>
                <a:hlinkClick r:id="rId8"/>
              </a:rPr>
              <a:t>http://www.museum.ru/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Энциклопедия живописи </a:t>
            </a:r>
            <a:r>
              <a:rPr lang="en-US" sz="2400" smtClean="0">
                <a:solidFill>
                  <a:srgbClr val="262673"/>
                </a:solidFill>
                <a:hlinkClick r:id="rId9"/>
              </a:rPr>
              <a:t>http://painting.artyx.ru/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Культура России </a:t>
            </a:r>
            <a:r>
              <a:rPr lang="en-US" sz="2400" smtClean="0">
                <a:solidFill>
                  <a:srgbClr val="262673"/>
                </a:solidFill>
                <a:hlinkClick r:id="rId10"/>
              </a:rPr>
              <a:t>http://www.russianculture.ru/</a:t>
            </a:r>
            <a:endParaRPr lang="ru-RU" sz="2400" smtClean="0">
              <a:solidFill>
                <a:srgbClr val="262673"/>
              </a:solidFill>
            </a:endParaRPr>
          </a:p>
          <a:p>
            <a:r>
              <a:rPr lang="ru-RU" sz="2400" smtClean="0">
                <a:solidFill>
                  <a:srgbClr val="262673"/>
                </a:solidFill>
              </a:rPr>
              <a:t>Мировая цифровая библиотека </a:t>
            </a:r>
            <a:r>
              <a:rPr lang="en-US" sz="2400" smtClean="0">
                <a:solidFill>
                  <a:srgbClr val="262673"/>
                </a:solidFill>
                <a:hlinkClick r:id="rId11"/>
              </a:rPr>
              <a:t>http://www.wdl.org/ru/</a:t>
            </a:r>
            <a:endParaRPr lang="ru-RU" sz="2400" smtClean="0">
              <a:solidFill>
                <a:srgbClr val="262673"/>
              </a:solidFill>
            </a:endParaRPr>
          </a:p>
          <a:p>
            <a:endParaRPr lang="ru-RU" sz="2400" smtClean="0">
              <a:solidFill>
                <a:srgbClr val="262673"/>
              </a:solidFill>
            </a:endParaRP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38" y="214313"/>
            <a:ext cx="25352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" y="-23813"/>
            <a:ext cx="5643570" cy="142873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Словари, переводчики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643938" cy="497205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Русские словари. Служба русского языка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http://www.slovari.ru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Я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ndex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-словари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http://slovari.yandex.ru</a:t>
            </a:r>
            <a:endParaRPr lang="ru-RU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Мир словарей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http://mirslovarei.com</a:t>
            </a:r>
            <a:endParaRPr lang="ru-RU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Грамота.ру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http://www.gramota.ru/slovari</a:t>
            </a:r>
            <a:endParaRPr lang="ru-RU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Словари на Академике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http://dic.academic.ru</a:t>
            </a:r>
            <a:endParaRPr lang="ru-RU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Lingvo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-словари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hlinkClick r:id="rId9"/>
              </a:rPr>
              <a:t>http://www.lingvo.ru</a:t>
            </a:r>
            <a:endParaRPr lang="ru-RU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Бюро переводов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http://www.transneed.com/on_line_free_translator.php</a:t>
            </a:r>
            <a:endParaRPr lang="ru-RU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Переводчик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PROMT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hlinkClick r:id="rId11"/>
              </a:rPr>
              <a:t>http://www.translate.ru</a:t>
            </a:r>
            <a:endParaRPr lang="ru-RU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Перевод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hlinkClick r:id="rId12"/>
              </a:rPr>
              <a:t>http://perevod.text.pro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2198" y="142852"/>
            <a:ext cx="2858434" cy="167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5900737" cy="7969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Библиотеки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229600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rgbClr val="0066FF"/>
                </a:solidFill>
                <a:latin typeface="Calibri" pitchFamily="34" charset="0"/>
              </a:rPr>
              <a:t>Электронные библиотеки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262673"/>
                </a:solidFill>
              </a:rPr>
              <a:t>Библиотека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200" dirty="0" smtClean="0">
                <a:solidFill>
                  <a:srgbClr val="262673"/>
                </a:solidFill>
              </a:rPr>
              <a:t>Машкова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hlinkClick r:id="rId3"/>
              </a:rPr>
              <a:t>http://lib.ru</a:t>
            </a:r>
            <a:endParaRPr lang="ru-RU" sz="20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200" dirty="0" err="1" smtClean="0">
                <a:solidFill>
                  <a:srgbClr val="262673"/>
                </a:solidFill>
              </a:rPr>
              <a:t>Руслиб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hlinkClick r:id="rId4"/>
              </a:rPr>
              <a:t>http://www.russlib.ru</a:t>
            </a:r>
            <a:endParaRPr lang="ru-RU" sz="20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200" dirty="0" err="1" smtClean="0">
                <a:solidFill>
                  <a:srgbClr val="262673"/>
                </a:solidFill>
              </a:rPr>
              <a:t>Альдебаран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hlinkClick r:id="rId5"/>
              </a:rPr>
              <a:t>http://lib.aldebaran.ru</a:t>
            </a:r>
            <a:r>
              <a:rPr lang="ru-RU" sz="2000" dirty="0" smtClean="0">
                <a:latin typeface="Calibri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262673"/>
                </a:solidFill>
              </a:rPr>
              <a:t>Краткое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200" dirty="0" smtClean="0">
                <a:solidFill>
                  <a:srgbClr val="262673"/>
                </a:solidFill>
              </a:rPr>
              <a:t>содержание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200" dirty="0" smtClean="0">
                <a:solidFill>
                  <a:srgbClr val="262673"/>
                </a:solidFill>
              </a:rPr>
              <a:t>произведений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hlinkClick r:id="rId6"/>
              </a:rPr>
              <a:t>http://briefly.ru</a:t>
            </a:r>
            <a:endParaRPr lang="en-US" sz="20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ru-RU" sz="20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rgbClr val="0066FF"/>
                </a:solidFill>
                <a:latin typeface="Calibri" pitchFamily="34" charset="0"/>
              </a:rPr>
              <a:t> Сайты библиотек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262673"/>
                </a:solidFill>
              </a:rPr>
              <a:t>Российская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200" dirty="0" smtClean="0">
                <a:solidFill>
                  <a:srgbClr val="262673"/>
                </a:solidFill>
              </a:rPr>
              <a:t>государственная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200" dirty="0" smtClean="0">
                <a:solidFill>
                  <a:srgbClr val="262673"/>
                </a:solidFill>
              </a:rPr>
              <a:t>библиотека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hlinkClick r:id="rId7"/>
              </a:rPr>
              <a:t>http://www.rsl.ru</a:t>
            </a:r>
            <a:endParaRPr lang="ru-RU" sz="20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262673"/>
                </a:solidFill>
              </a:rPr>
              <a:t>Российская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200" dirty="0" smtClean="0">
                <a:solidFill>
                  <a:srgbClr val="262673"/>
                </a:solidFill>
              </a:rPr>
              <a:t>национальная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200" dirty="0" smtClean="0">
                <a:solidFill>
                  <a:srgbClr val="262673"/>
                </a:solidFill>
              </a:rPr>
              <a:t>библиотека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hlinkClick r:id="rId8"/>
              </a:rPr>
              <a:t>http://www.nlr.ru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ru-RU" sz="20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262673"/>
                </a:solidFill>
              </a:rPr>
              <a:t>Библиотека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200" dirty="0" smtClean="0">
                <a:solidFill>
                  <a:srgbClr val="262673"/>
                </a:solidFill>
              </a:rPr>
              <a:t>Белинского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hlinkClick r:id="rId9"/>
              </a:rPr>
              <a:t>http://book.uraic.ru</a:t>
            </a:r>
            <a:endParaRPr lang="en-US" sz="20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200" dirty="0" smtClean="0">
                <a:solidFill>
                  <a:srgbClr val="262673"/>
                </a:solidFill>
              </a:rPr>
              <a:t>Свердловская областная библиотека для детей и юношества</a:t>
            </a:r>
            <a:r>
              <a:rPr lang="en-US" sz="2200" dirty="0" smtClean="0">
                <a:solidFill>
                  <a:srgbClr val="262673"/>
                </a:solidFill>
              </a:rPr>
              <a:t> </a:t>
            </a:r>
            <a:r>
              <a:rPr lang="en-US" sz="2200" dirty="0" smtClean="0">
                <a:solidFill>
                  <a:srgbClr val="262673"/>
                </a:solidFill>
                <a:hlinkClick r:id="rId10"/>
              </a:rPr>
              <a:t>http://www.teenbook.ru</a:t>
            </a:r>
            <a:endParaRPr lang="ru-RU" sz="2200" dirty="0" smtClean="0">
              <a:solidFill>
                <a:srgbClr val="262673"/>
              </a:solidFill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142852"/>
            <a:ext cx="252507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Образовательная пресса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600" smtClean="0">
                <a:solidFill>
                  <a:srgbClr val="262673"/>
                </a:solidFill>
              </a:rPr>
              <a:t>Школьная пресса: информационный портал </a:t>
            </a:r>
            <a:r>
              <a:rPr lang="ru-RU" sz="2600" smtClean="0">
                <a:solidFill>
                  <a:srgbClr val="262673"/>
                </a:solidFill>
                <a:hlinkClick r:id="rId3"/>
              </a:rPr>
              <a:t>http://portal.lgo.ru</a:t>
            </a:r>
            <a:r>
              <a:rPr lang="ru-RU" sz="2600" smtClean="0">
                <a:solidFill>
                  <a:srgbClr val="262673"/>
                </a:solidFill>
              </a:rPr>
              <a:t> </a:t>
            </a:r>
          </a:p>
          <a:p>
            <a:pPr eaLnBrk="1" hangingPunct="1"/>
            <a:r>
              <a:rPr lang="ru-RU" sz="2600" smtClean="0">
                <a:solidFill>
                  <a:srgbClr val="262673"/>
                </a:solidFill>
              </a:rPr>
              <a:t>Большая перемена: сайт информационной поддержки ФЦПРО </a:t>
            </a:r>
            <a:r>
              <a:rPr lang="en-US" sz="2600" smtClean="0">
                <a:solidFill>
                  <a:srgbClr val="262673"/>
                </a:solidFill>
                <a:hlinkClick r:id="rId4"/>
              </a:rPr>
              <a:t>http</a:t>
            </a:r>
            <a:r>
              <a:rPr lang="ru-RU" sz="2600" smtClean="0">
                <a:solidFill>
                  <a:srgbClr val="262673"/>
                </a:solidFill>
                <a:hlinkClick r:id="rId4"/>
              </a:rPr>
              <a:t>://</a:t>
            </a:r>
            <a:r>
              <a:rPr lang="en-US" sz="2600" smtClean="0">
                <a:solidFill>
                  <a:srgbClr val="262673"/>
                </a:solidFill>
                <a:hlinkClick r:id="rId4"/>
              </a:rPr>
              <a:t>www</a:t>
            </a:r>
            <a:r>
              <a:rPr lang="ru-RU" sz="2600" smtClean="0">
                <a:solidFill>
                  <a:srgbClr val="262673"/>
                </a:solidFill>
                <a:hlinkClick r:id="rId4"/>
              </a:rPr>
              <a:t>.</a:t>
            </a:r>
            <a:r>
              <a:rPr lang="en-US" sz="2600" smtClean="0">
                <a:solidFill>
                  <a:srgbClr val="262673"/>
                </a:solidFill>
                <a:hlinkClick r:id="rId4"/>
              </a:rPr>
              <a:t>newseducation</a:t>
            </a:r>
            <a:r>
              <a:rPr lang="ru-RU" sz="2600" smtClean="0">
                <a:solidFill>
                  <a:srgbClr val="262673"/>
                </a:solidFill>
                <a:hlinkClick r:id="rId4"/>
              </a:rPr>
              <a:t>.</a:t>
            </a:r>
            <a:r>
              <a:rPr lang="en-US" sz="2600" smtClean="0">
                <a:solidFill>
                  <a:srgbClr val="262673"/>
                </a:solidFill>
                <a:hlinkClick r:id="rId4"/>
              </a:rPr>
              <a:t>ru</a:t>
            </a:r>
            <a:r>
              <a:rPr lang="ru-RU" sz="2600" smtClean="0">
                <a:solidFill>
                  <a:srgbClr val="262673"/>
                </a:solidFill>
              </a:rPr>
              <a:t>  </a:t>
            </a:r>
          </a:p>
          <a:p>
            <a:pPr eaLnBrk="1" hangingPunct="1"/>
            <a:r>
              <a:rPr lang="ru-RU" sz="2600" smtClean="0">
                <a:solidFill>
                  <a:srgbClr val="262673"/>
                </a:solidFill>
              </a:rPr>
              <a:t>Учительская газета </a:t>
            </a:r>
            <a:r>
              <a:rPr lang="en-US" sz="2600" smtClean="0">
                <a:solidFill>
                  <a:srgbClr val="262673"/>
                </a:solidFill>
                <a:hlinkClick r:id="rId5"/>
              </a:rPr>
              <a:t>http</a:t>
            </a:r>
            <a:r>
              <a:rPr lang="ru-RU" sz="2600" smtClean="0">
                <a:solidFill>
                  <a:srgbClr val="262673"/>
                </a:solidFill>
                <a:hlinkClick r:id="rId5"/>
              </a:rPr>
              <a:t>://</a:t>
            </a:r>
            <a:r>
              <a:rPr lang="en-US" sz="2600" smtClean="0">
                <a:solidFill>
                  <a:srgbClr val="262673"/>
                </a:solidFill>
                <a:hlinkClick r:id="rId5"/>
              </a:rPr>
              <a:t>www</a:t>
            </a:r>
            <a:r>
              <a:rPr lang="ru-RU" sz="2600" smtClean="0">
                <a:solidFill>
                  <a:srgbClr val="262673"/>
                </a:solidFill>
                <a:hlinkClick r:id="rId5"/>
              </a:rPr>
              <a:t>.</a:t>
            </a:r>
            <a:r>
              <a:rPr lang="en-US" sz="2600" smtClean="0">
                <a:solidFill>
                  <a:srgbClr val="262673"/>
                </a:solidFill>
                <a:hlinkClick r:id="rId5"/>
              </a:rPr>
              <a:t>ug</a:t>
            </a:r>
            <a:r>
              <a:rPr lang="ru-RU" sz="2600" smtClean="0">
                <a:solidFill>
                  <a:srgbClr val="262673"/>
                </a:solidFill>
                <a:hlinkClick r:id="rId5"/>
              </a:rPr>
              <a:t>.</a:t>
            </a:r>
            <a:r>
              <a:rPr lang="en-US" sz="2600" smtClean="0">
                <a:solidFill>
                  <a:srgbClr val="262673"/>
                </a:solidFill>
                <a:hlinkClick r:id="rId5"/>
              </a:rPr>
              <a:t>ru</a:t>
            </a:r>
            <a:r>
              <a:rPr lang="ru-RU" sz="2600" smtClean="0">
                <a:solidFill>
                  <a:srgbClr val="262673"/>
                </a:solidFill>
              </a:rPr>
              <a:t> </a:t>
            </a:r>
          </a:p>
          <a:p>
            <a:pPr eaLnBrk="1" hangingPunct="1"/>
            <a:r>
              <a:rPr lang="ru-RU" sz="2600" smtClean="0">
                <a:solidFill>
                  <a:srgbClr val="262673"/>
                </a:solidFill>
              </a:rPr>
              <a:t>Газета «Первое сентября» </a:t>
            </a:r>
            <a:r>
              <a:rPr lang="en-US" sz="2600" smtClean="0">
                <a:solidFill>
                  <a:srgbClr val="262673"/>
                </a:solidFill>
                <a:hlinkClick r:id="rId6"/>
              </a:rPr>
              <a:t>http</a:t>
            </a:r>
            <a:r>
              <a:rPr lang="ru-RU" sz="2600" smtClean="0">
                <a:solidFill>
                  <a:srgbClr val="262673"/>
                </a:solidFill>
                <a:hlinkClick r:id="rId6"/>
              </a:rPr>
              <a:t>://</a:t>
            </a:r>
            <a:r>
              <a:rPr lang="en-US" sz="2600" smtClean="0">
                <a:solidFill>
                  <a:srgbClr val="262673"/>
                </a:solidFill>
                <a:hlinkClick r:id="rId6"/>
              </a:rPr>
              <a:t>ps</a:t>
            </a:r>
            <a:r>
              <a:rPr lang="ru-RU" sz="2600" smtClean="0">
                <a:solidFill>
                  <a:srgbClr val="262673"/>
                </a:solidFill>
                <a:hlinkClick r:id="rId6"/>
              </a:rPr>
              <a:t>.1</a:t>
            </a:r>
            <a:r>
              <a:rPr lang="en-US" sz="2600" smtClean="0">
                <a:solidFill>
                  <a:srgbClr val="262673"/>
                </a:solidFill>
                <a:hlinkClick r:id="rId6"/>
              </a:rPr>
              <a:t>september</a:t>
            </a:r>
            <a:r>
              <a:rPr lang="ru-RU" sz="2600" smtClean="0">
                <a:solidFill>
                  <a:srgbClr val="262673"/>
                </a:solidFill>
                <a:hlinkClick r:id="rId6"/>
              </a:rPr>
              <a:t>.</a:t>
            </a:r>
            <a:r>
              <a:rPr lang="en-US" sz="2600" smtClean="0">
                <a:solidFill>
                  <a:srgbClr val="262673"/>
                </a:solidFill>
                <a:hlinkClick r:id="rId6"/>
              </a:rPr>
              <a:t>ru</a:t>
            </a:r>
            <a:r>
              <a:rPr lang="ru-RU" sz="2600" smtClean="0">
                <a:solidFill>
                  <a:srgbClr val="262673"/>
                </a:solidFill>
              </a:rPr>
              <a:t> </a:t>
            </a:r>
          </a:p>
          <a:p>
            <a:pPr eaLnBrk="1" hangingPunct="1"/>
            <a:r>
              <a:rPr lang="ru-RU" sz="2600" smtClean="0">
                <a:solidFill>
                  <a:srgbClr val="262673"/>
                </a:solidFill>
              </a:rPr>
              <a:t>Журнал «Вестник образования России» </a:t>
            </a:r>
            <a:r>
              <a:rPr lang="en-US" sz="2600" smtClean="0">
                <a:solidFill>
                  <a:srgbClr val="262673"/>
                </a:solidFill>
                <a:hlinkClick r:id="rId7"/>
              </a:rPr>
              <a:t>http</a:t>
            </a:r>
            <a:r>
              <a:rPr lang="ru-RU" sz="2600" smtClean="0">
                <a:solidFill>
                  <a:srgbClr val="262673"/>
                </a:solidFill>
                <a:hlinkClick r:id="rId7"/>
              </a:rPr>
              <a:t>://</a:t>
            </a:r>
            <a:r>
              <a:rPr lang="en-US" sz="2600" smtClean="0">
                <a:solidFill>
                  <a:srgbClr val="262673"/>
                </a:solidFill>
                <a:hlinkClick r:id="rId7"/>
              </a:rPr>
              <a:t>www</a:t>
            </a:r>
            <a:r>
              <a:rPr lang="ru-RU" sz="2600" smtClean="0">
                <a:solidFill>
                  <a:srgbClr val="262673"/>
                </a:solidFill>
                <a:hlinkClick r:id="rId7"/>
              </a:rPr>
              <a:t>.</a:t>
            </a:r>
            <a:r>
              <a:rPr lang="en-US" sz="2600" smtClean="0">
                <a:solidFill>
                  <a:srgbClr val="262673"/>
                </a:solidFill>
                <a:hlinkClick r:id="rId7"/>
              </a:rPr>
              <a:t>vestniknews</a:t>
            </a:r>
            <a:r>
              <a:rPr lang="ru-RU" sz="2600" smtClean="0">
                <a:solidFill>
                  <a:srgbClr val="262673"/>
                </a:solidFill>
                <a:hlinkClick r:id="rId7"/>
              </a:rPr>
              <a:t>.</a:t>
            </a:r>
            <a:r>
              <a:rPr lang="en-US" sz="2600" smtClean="0">
                <a:solidFill>
                  <a:srgbClr val="262673"/>
                </a:solidFill>
                <a:hlinkClick r:id="rId7"/>
              </a:rPr>
              <a:t>ru</a:t>
            </a:r>
            <a:r>
              <a:rPr lang="ru-RU" sz="2600" smtClean="0">
                <a:solidFill>
                  <a:srgbClr val="262673"/>
                </a:solidFill>
              </a:rPr>
              <a:t> </a:t>
            </a:r>
          </a:p>
          <a:p>
            <a:pPr eaLnBrk="1" hangingPunct="1"/>
            <a:r>
              <a:rPr lang="ru-RU" sz="2600" smtClean="0">
                <a:solidFill>
                  <a:srgbClr val="262673"/>
                </a:solidFill>
              </a:rPr>
              <a:t>Журнал «Вопросы интернет-образования» </a:t>
            </a:r>
            <a:r>
              <a:rPr lang="ru-RU" sz="2600" smtClean="0">
                <a:solidFill>
                  <a:srgbClr val="262673"/>
                </a:solidFill>
                <a:hlinkClick r:id="rId8"/>
              </a:rPr>
              <a:t>http://vio.fio.ru</a:t>
            </a:r>
            <a:r>
              <a:rPr lang="ru-RU" sz="2600" smtClean="0">
                <a:solidFill>
                  <a:srgbClr val="262673"/>
                </a:solidFill>
              </a:rPr>
              <a:t> </a:t>
            </a:r>
          </a:p>
          <a:p>
            <a:pPr eaLnBrk="1" hangingPunct="1"/>
            <a:r>
              <a:rPr lang="ru-RU" sz="2600" smtClean="0">
                <a:solidFill>
                  <a:srgbClr val="262673"/>
                </a:solidFill>
              </a:rPr>
              <a:t>Портал учебного книгоиздания </a:t>
            </a:r>
            <a:r>
              <a:rPr lang="en-US" sz="2600" smtClean="0">
                <a:solidFill>
                  <a:srgbClr val="262673"/>
                </a:solidFill>
                <a:hlinkClick r:id="rId9"/>
              </a:rPr>
              <a:t>http</a:t>
            </a:r>
            <a:r>
              <a:rPr lang="ru-RU" sz="2600" smtClean="0">
                <a:solidFill>
                  <a:srgbClr val="262673"/>
                </a:solidFill>
                <a:hlinkClick r:id="rId9"/>
              </a:rPr>
              <a:t>://</a:t>
            </a:r>
            <a:r>
              <a:rPr lang="en-US" sz="2600" smtClean="0">
                <a:solidFill>
                  <a:srgbClr val="262673"/>
                </a:solidFill>
                <a:hlinkClick r:id="rId9"/>
              </a:rPr>
              <a:t>www</a:t>
            </a:r>
            <a:r>
              <a:rPr lang="ru-RU" sz="2600" smtClean="0">
                <a:solidFill>
                  <a:srgbClr val="262673"/>
                </a:solidFill>
                <a:hlinkClick r:id="rId9"/>
              </a:rPr>
              <a:t>.</a:t>
            </a:r>
            <a:r>
              <a:rPr lang="en-US" sz="2600" smtClean="0">
                <a:solidFill>
                  <a:srgbClr val="262673"/>
                </a:solidFill>
                <a:hlinkClick r:id="rId9"/>
              </a:rPr>
              <a:t>ndce</a:t>
            </a:r>
            <a:r>
              <a:rPr lang="ru-RU" sz="2600" smtClean="0">
                <a:solidFill>
                  <a:srgbClr val="262673"/>
                </a:solidFill>
                <a:hlinkClick r:id="rId9"/>
              </a:rPr>
              <a:t>.</a:t>
            </a:r>
            <a:r>
              <a:rPr lang="en-US" sz="2600" smtClean="0">
                <a:solidFill>
                  <a:srgbClr val="262673"/>
                </a:solidFill>
                <a:hlinkClick r:id="rId9"/>
              </a:rPr>
              <a:t>ru</a:t>
            </a:r>
            <a:r>
              <a:rPr lang="ru-RU" sz="2600" smtClean="0">
                <a:solidFill>
                  <a:srgbClr val="262673"/>
                </a:solidFill>
              </a:rPr>
              <a:t>  </a:t>
            </a:r>
          </a:p>
          <a:p>
            <a:pPr eaLnBrk="1" hangingPunct="1"/>
            <a:endParaRPr lang="ru-RU" sz="2600" smtClean="0">
              <a:solidFill>
                <a:srgbClr val="262673"/>
              </a:solidFill>
            </a:endParaRPr>
          </a:p>
        </p:txBody>
      </p:sp>
      <p:pic>
        <p:nvPicPr>
          <p:cNvPr id="11268" name="Picture 3" descr="1214223716_pressa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260350"/>
            <a:ext cx="16557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324"/>
            <a:ext cx="8229600" cy="79690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Издательства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5715000"/>
          </a:xfrm>
        </p:spPr>
        <p:txBody>
          <a:bodyPr/>
          <a:lstStyle/>
          <a:p>
            <a:r>
              <a:rPr lang="ru-RU" sz="2600" smtClean="0">
                <a:solidFill>
                  <a:srgbClr val="262673"/>
                </a:solidFill>
              </a:rPr>
              <a:t>Просвещение </a:t>
            </a:r>
            <a:r>
              <a:rPr lang="en-US" sz="2600" smtClean="0">
                <a:solidFill>
                  <a:srgbClr val="262673"/>
                </a:solidFill>
                <a:hlinkClick r:id="rId2"/>
              </a:rPr>
              <a:t>http://www.prosv.ru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Дрофа </a:t>
            </a:r>
            <a:r>
              <a:rPr lang="en-US" sz="2600" smtClean="0">
                <a:solidFill>
                  <a:srgbClr val="262673"/>
                </a:solidFill>
                <a:hlinkClick r:id="rId3"/>
              </a:rPr>
              <a:t>http://www.drofa.ru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Издательский дом «Федоров» </a:t>
            </a:r>
            <a:r>
              <a:rPr lang="en-US" sz="2600" smtClean="0">
                <a:solidFill>
                  <a:srgbClr val="262673"/>
                </a:solidFill>
                <a:hlinkClick r:id="rId4"/>
              </a:rPr>
              <a:t>http://www.zankov.ru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Вентана-Граф </a:t>
            </a:r>
            <a:r>
              <a:rPr lang="en-US" sz="2600" smtClean="0">
                <a:solidFill>
                  <a:srgbClr val="262673"/>
                </a:solidFill>
                <a:hlinkClick r:id="rId5"/>
              </a:rPr>
              <a:t>http://www.vgf.ru/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Издательский центр «Академия» </a:t>
            </a:r>
            <a:r>
              <a:rPr lang="en-US" sz="2600" smtClean="0">
                <a:solidFill>
                  <a:srgbClr val="262673"/>
                </a:solidFill>
                <a:hlinkClick r:id="rId6"/>
              </a:rPr>
              <a:t>http://www.academia-moscow.ru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Ассоциация</a:t>
            </a:r>
            <a:r>
              <a:rPr lang="en-US" sz="2600" smtClean="0">
                <a:solidFill>
                  <a:srgbClr val="262673"/>
                </a:solidFill>
              </a:rPr>
              <a:t> XXI</a:t>
            </a:r>
            <a:r>
              <a:rPr lang="ru-RU" sz="2600" smtClean="0">
                <a:solidFill>
                  <a:srgbClr val="262673"/>
                </a:solidFill>
              </a:rPr>
              <a:t> век </a:t>
            </a:r>
            <a:r>
              <a:rPr lang="en-US" sz="2600" smtClean="0">
                <a:solidFill>
                  <a:srgbClr val="262673"/>
                </a:solidFill>
                <a:hlinkClick r:id="rId7"/>
              </a:rPr>
              <a:t>http://www.ass21vek.ru/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Владос </a:t>
            </a:r>
            <a:r>
              <a:rPr lang="en-US" sz="2600" smtClean="0">
                <a:solidFill>
                  <a:srgbClr val="262673"/>
                </a:solidFill>
                <a:hlinkClick r:id="rId8"/>
              </a:rPr>
              <a:t>http://www.vlados.ru/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Вита-пресс </a:t>
            </a:r>
            <a:r>
              <a:rPr lang="en-US" sz="2600" smtClean="0">
                <a:solidFill>
                  <a:srgbClr val="262673"/>
                </a:solidFill>
                <a:hlinkClick r:id="rId9"/>
              </a:rPr>
              <a:t>http://www.vita-press.ru/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Издательский дом «Истоки» </a:t>
            </a:r>
            <a:r>
              <a:rPr lang="en-US" sz="2600" smtClean="0">
                <a:solidFill>
                  <a:srgbClr val="262673"/>
                </a:solidFill>
                <a:hlinkClick r:id="rId10"/>
              </a:rPr>
              <a:t>http://www.istoky-co.ru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Мнемозина </a:t>
            </a:r>
            <a:r>
              <a:rPr lang="en-US" sz="2600" smtClean="0">
                <a:solidFill>
                  <a:srgbClr val="262673"/>
                </a:solidFill>
                <a:hlinkClick r:id="rId11"/>
              </a:rPr>
              <a:t>http://www.mnemozina.ru/</a:t>
            </a:r>
            <a:endParaRPr lang="ru-RU" sz="2600" smtClean="0">
              <a:solidFill>
                <a:srgbClr val="262673"/>
              </a:solidFill>
            </a:endParaRPr>
          </a:p>
          <a:p>
            <a:r>
              <a:rPr lang="ru-RU" sz="2600" smtClean="0">
                <a:solidFill>
                  <a:srgbClr val="262673"/>
                </a:solidFill>
              </a:rPr>
              <a:t>Русское слово </a:t>
            </a:r>
            <a:r>
              <a:rPr lang="en-US" sz="2600" smtClean="0">
                <a:solidFill>
                  <a:srgbClr val="262673"/>
                </a:solidFill>
                <a:hlinkClick r:id="rId12"/>
              </a:rPr>
              <a:t>http://www.russkoe-slovo.ru/</a:t>
            </a:r>
            <a:endParaRPr lang="ru-RU" sz="2600" smtClean="0">
              <a:solidFill>
                <a:srgbClr val="262673"/>
              </a:solidFill>
            </a:endParaRPr>
          </a:p>
          <a:p>
            <a:endParaRPr lang="ru-RU" sz="2600" smtClean="0">
              <a:solidFill>
                <a:srgbClr val="262673"/>
              </a:solidFill>
            </a:endParaRPr>
          </a:p>
          <a:p>
            <a:endParaRPr lang="ru-RU" sz="2600" smtClean="0">
              <a:solidFill>
                <a:srgbClr val="262673"/>
              </a:solidFill>
            </a:endParaRPr>
          </a:p>
        </p:txBody>
      </p:sp>
      <p:pic>
        <p:nvPicPr>
          <p:cNvPr id="12292" name="Рисунок 5" descr="logo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00875" y="2714625"/>
            <a:ext cx="18684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7" descr="vgf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05700" y="5619750"/>
            <a:ext cx="1638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8" descr="drofa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54838" y="357188"/>
            <a:ext cx="17653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16" y="428604"/>
            <a:ext cx="5400684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Педагогические </a:t>
            </a:r>
            <a:b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сообщества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0716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ru-RU" sz="2600" dirty="0" smtClean="0">
                <a:solidFill>
                  <a:srgbClr val="262673"/>
                </a:solidFill>
              </a:rPr>
              <a:t>Сеть творческих учителей </a:t>
            </a:r>
            <a:r>
              <a:rPr lang="en-US" sz="2600" dirty="0" smtClean="0">
                <a:solidFill>
                  <a:srgbClr val="262673"/>
                </a:solidFill>
                <a:hlinkClick r:id="rId2"/>
              </a:rPr>
              <a:t>http://www.it-n.ru/</a:t>
            </a:r>
            <a:endParaRPr lang="ru-RU" sz="2600" dirty="0" smtClean="0">
              <a:solidFill>
                <a:srgbClr val="262673"/>
              </a:solidFill>
            </a:endParaRPr>
          </a:p>
          <a:p>
            <a:pPr>
              <a:defRPr/>
            </a:pPr>
            <a:r>
              <a:rPr lang="ru-RU" sz="2600" dirty="0" smtClean="0">
                <a:solidFill>
                  <a:srgbClr val="262673"/>
                </a:solidFill>
              </a:rPr>
              <a:t>Открытый класс </a:t>
            </a:r>
            <a:r>
              <a:rPr lang="en-US" sz="2600" dirty="0" smtClean="0">
                <a:solidFill>
                  <a:srgbClr val="262673"/>
                </a:solidFill>
                <a:hlinkClick r:id="rId3"/>
              </a:rPr>
              <a:t>http://www.openclass.ru/</a:t>
            </a:r>
            <a:endParaRPr lang="ru-RU" sz="2600" dirty="0" smtClean="0">
              <a:solidFill>
                <a:srgbClr val="262673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Всероссийский интернет-педсовет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http://pedsovet.org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Социальная сеть «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Campus.ru»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http://www.campus.ru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600" dirty="0" smtClean="0">
                <a:solidFill>
                  <a:srgbClr val="262673"/>
                </a:solidFill>
              </a:rPr>
              <a:t>Интернет-государство учителей </a:t>
            </a:r>
            <a:r>
              <a:rPr lang="en-US" sz="2600" dirty="0" smtClean="0">
                <a:solidFill>
                  <a:srgbClr val="262673"/>
                </a:solidFill>
                <a:hlinkClick r:id="rId6"/>
              </a:rPr>
              <a:t>http://intergu.ru/</a:t>
            </a:r>
            <a:endParaRPr lang="ru-RU" sz="2600" dirty="0" smtClean="0">
              <a:solidFill>
                <a:srgbClr val="262673"/>
              </a:solidFill>
            </a:endParaRPr>
          </a:p>
          <a:p>
            <a:pPr>
              <a:defRPr/>
            </a:pPr>
            <a:r>
              <a:rPr lang="ru-RU" sz="2600" dirty="0" smtClean="0">
                <a:solidFill>
                  <a:srgbClr val="262673"/>
                </a:solidFill>
              </a:rPr>
              <a:t>Педагогическое сообщество Екатерины Пашковой </a:t>
            </a:r>
            <a:r>
              <a:rPr lang="en-US" sz="2600" dirty="0" smtClean="0">
                <a:solidFill>
                  <a:srgbClr val="262673"/>
                </a:solidFill>
                <a:hlinkClick r:id="rId7"/>
              </a:rPr>
              <a:t>http://pedsovet.su/</a:t>
            </a:r>
            <a:endParaRPr lang="ru-RU" sz="2600" dirty="0" smtClean="0">
              <a:solidFill>
                <a:srgbClr val="262673"/>
              </a:solidFill>
            </a:endParaRPr>
          </a:p>
          <a:p>
            <a:pPr>
              <a:defRPr/>
            </a:pPr>
            <a:r>
              <a:rPr lang="ru-RU" sz="2600" dirty="0" smtClean="0">
                <a:solidFill>
                  <a:srgbClr val="262673"/>
                </a:solidFill>
              </a:rPr>
              <a:t>Каталог образовательных </a:t>
            </a:r>
            <a:r>
              <a:rPr lang="ru-RU" sz="2600" dirty="0" err="1" smtClean="0">
                <a:solidFill>
                  <a:srgbClr val="262673"/>
                </a:solidFill>
              </a:rPr>
              <a:t>блогов</a:t>
            </a:r>
            <a:r>
              <a:rPr lang="ru-RU" sz="2600" dirty="0" smtClean="0">
                <a:solidFill>
                  <a:srgbClr val="262673"/>
                </a:solidFill>
              </a:rPr>
              <a:t> </a:t>
            </a:r>
            <a:r>
              <a:rPr lang="en-US" sz="2600" dirty="0" smtClean="0">
                <a:solidFill>
                  <a:srgbClr val="262673"/>
                </a:solidFill>
                <a:hlinkClick r:id="rId8"/>
              </a:rPr>
              <a:t>http://groups.google.com/group/ulej/web/links</a:t>
            </a:r>
            <a:endParaRPr lang="ru-RU" sz="2600" dirty="0" smtClean="0">
              <a:solidFill>
                <a:srgbClr val="262673"/>
              </a:solidFill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8" y="2143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1897</Words>
  <Application>Microsoft Office PowerPoint</Application>
  <PresentationFormat>Экран (4:3)</PresentationFormat>
  <Paragraphs>339</Paragraphs>
  <Slides>40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Calibri</vt:lpstr>
      <vt:lpstr>Оформление по умолчанию</vt:lpstr>
      <vt:lpstr>Педагогические  ресурсы  Интернет </vt:lpstr>
      <vt:lpstr>Дистанционное образование</vt:lpstr>
      <vt:lpstr>Энциклопедии</vt:lpstr>
      <vt:lpstr>Энциклопедии (тематические)</vt:lpstr>
      <vt:lpstr>Словари, переводчики</vt:lpstr>
      <vt:lpstr>Библиотеки</vt:lpstr>
      <vt:lpstr>Образовательная пресса</vt:lpstr>
      <vt:lpstr>Издательства</vt:lpstr>
      <vt:lpstr>Педагогические  сообщества</vt:lpstr>
      <vt:lpstr>Конкурсы</vt:lpstr>
      <vt:lpstr>Фестивали</vt:lpstr>
      <vt:lpstr>Образовательные ресурсы Интернет </vt:lpstr>
      <vt:lpstr>Цифровые образовательные ресурсы</vt:lpstr>
      <vt:lpstr>Управление школой</vt:lpstr>
      <vt:lpstr>Для библиотекаря</vt:lpstr>
      <vt:lpstr>Дошкольное образование</vt:lpstr>
      <vt:lpstr>Начальная школа</vt:lpstr>
      <vt:lpstr>Коллекции изображений</vt:lpstr>
      <vt:lpstr>Создание школьного сайта</vt:lpstr>
      <vt:lpstr>Родителям и педагогам</vt:lpstr>
      <vt:lpstr>Ресурсы для детей</vt:lpstr>
      <vt:lpstr>Образовательные ресурсы  по предметам</vt:lpstr>
      <vt:lpstr>Русский язык</vt:lpstr>
      <vt:lpstr>Литература</vt:lpstr>
      <vt:lpstr>Литература</vt:lpstr>
      <vt:lpstr>Иностранный язык</vt:lpstr>
      <vt:lpstr>Иностранный язык. Сайты для детей</vt:lpstr>
      <vt:lpstr>Математика</vt:lpstr>
      <vt:lpstr>Математика</vt:lpstr>
      <vt:lpstr>История</vt:lpstr>
      <vt:lpstr>География</vt:lpstr>
      <vt:lpstr>Слайд 32</vt:lpstr>
      <vt:lpstr>Химия</vt:lpstr>
      <vt:lpstr>Физика</vt:lpstr>
      <vt:lpstr>Физика</vt:lpstr>
      <vt:lpstr>Информатика и ИКТ</vt:lpstr>
      <vt:lpstr>Информатика и ИКТ</vt:lpstr>
      <vt:lpstr>Экономика</vt:lpstr>
      <vt:lpstr>Технология</vt:lpstr>
      <vt:lpstr>Искусство и культура</vt:lpstr>
    </vt:vector>
  </TitlesOfParts>
  <Company>BOOK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Gerashenko</cp:lastModifiedBy>
  <cp:revision>185</cp:revision>
  <dcterms:created xsi:type="dcterms:W3CDTF">2008-11-18T07:44:44Z</dcterms:created>
  <dcterms:modified xsi:type="dcterms:W3CDTF">2011-03-28T03:13:53Z</dcterms:modified>
</cp:coreProperties>
</file>