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382" r:id="rId2"/>
    <p:sldId id="397" r:id="rId3"/>
    <p:sldId id="256" r:id="rId4"/>
    <p:sldId id="413" r:id="rId5"/>
    <p:sldId id="457" r:id="rId6"/>
    <p:sldId id="459" r:id="rId7"/>
    <p:sldId id="464" r:id="rId8"/>
    <p:sldId id="497" r:id="rId9"/>
    <p:sldId id="418" r:id="rId10"/>
    <p:sldId id="465" r:id="rId11"/>
    <p:sldId id="500" r:id="rId12"/>
    <p:sldId id="494" r:id="rId13"/>
    <p:sldId id="495" r:id="rId14"/>
    <p:sldId id="496" r:id="rId15"/>
    <p:sldId id="498" r:id="rId16"/>
    <p:sldId id="499" r:id="rId17"/>
    <p:sldId id="295" r:id="rId18"/>
    <p:sldId id="468" r:id="rId19"/>
    <p:sldId id="505" r:id="rId20"/>
    <p:sldId id="502" r:id="rId21"/>
    <p:sldId id="503" r:id="rId22"/>
    <p:sldId id="504" r:id="rId23"/>
    <p:sldId id="469" r:id="rId24"/>
    <p:sldId id="474" r:id="rId25"/>
    <p:sldId id="506" r:id="rId26"/>
    <p:sldId id="476" r:id="rId27"/>
    <p:sldId id="477" r:id="rId28"/>
    <p:sldId id="507" r:id="rId29"/>
    <p:sldId id="414" r:id="rId30"/>
    <p:sldId id="442" r:id="rId31"/>
    <p:sldId id="443" r:id="rId32"/>
    <p:sldId id="444" r:id="rId33"/>
    <p:sldId id="445" r:id="rId34"/>
    <p:sldId id="446" r:id="rId35"/>
    <p:sldId id="415" r:id="rId36"/>
    <p:sldId id="423" r:id="rId37"/>
    <p:sldId id="422" r:id="rId38"/>
    <p:sldId id="426" r:id="rId39"/>
    <p:sldId id="428" r:id="rId40"/>
    <p:sldId id="483" r:id="rId41"/>
    <p:sldId id="466" r:id="rId42"/>
    <p:sldId id="424" r:id="rId43"/>
    <p:sldId id="427" r:id="rId44"/>
    <p:sldId id="492" r:id="rId45"/>
    <p:sldId id="416" r:id="rId46"/>
    <p:sldId id="432" r:id="rId47"/>
    <p:sldId id="434" r:id="rId48"/>
    <p:sldId id="436" r:id="rId49"/>
    <p:sldId id="438" r:id="rId50"/>
    <p:sldId id="440" r:id="rId51"/>
    <p:sldId id="467" r:id="rId52"/>
    <p:sldId id="433" r:id="rId53"/>
    <p:sldId id="437" r:id="rId54"/>
    <p:sldId id="493" r:id="rId55"/>
    <p:sldId id="417" r:id="rId56"/>
    <p:sldId id="484" r:id="rId57"/>
    <p:sldId id="491" r:id="rId58"/>
    <p:sldId id="485" r:id="rId59"/>
    <p:sldId id="486" r:id="rId60"/>
    <p:sldId id="487" r:id="rId61"/>
    <p:sldId id="488" r:id="rId62"/>
    <p:sldId id="489" r:id="rId63"/>
    <p:sldId id="490" r:id="rId64"/>
    <p:sldId id="386" r:id="rId65"/>
  </p:sldIdLst>
  <p:sldSz cx="9144000" cy="6858000" type="screen4x3"/>
  <p:notesSz cx="6858000" cy="9144000"/>
  <p:custShowLst>
    <p:custShow name="Произвольный показ 1" id="0">
      <p:sldLst/>
    </p:custShow>
    <p:custShow name="Произвольный показ 2" id="1">
      <p:sldLst/>
    </p:custShow>
    <p:custShow name="Произвольный показ 3" id="2">
      <p:sldLst/>
    </p:custShow>
    <p:custShow name="Произвольный показ 4" id="3">
      <p:sldLst/>
    </p:custShow>
    <p:custShow name="Произвольный показ 5" id="4">
      <p:sldLst/>
    </p:custShow>
    <p:custShow name="Произвольный показ 6" id="5">
      <p:sldLst/>
    </p:custShow>
    <p:custShow name="Произвольный показ 7" id="6">
      <p:sldLst/>
    </p:custShow>
    <p:custShow name="Произвольный показ 8" id="7">
      <p:sldLst/>
    </p:custShow>
    <p:custShow name="Произвольный показ 9" id="8">
      <p:sldLst/>
    </p:custShow>
    <p:custShow name="Произвольный показ 10" id="9">
      <p:sldLst/>
    </p:custShow>
    <p:custShow name="Произвольный показ 11" id="10">
      <p:sldLst/>
    </p:custShow>
    <p:custShow name="Произвольный показ 12" id="11">
      <p:sldLst/>
    </p:custShow>
    <p:custShow name="Произвольный показ 13" id="12">
      <p:sldLst/>
    </p:custShow>
    <p:custShow name="Произвольный показ 14" id="13">
      <p:sldLst/>
    </p:custShow>
    <p:custShow name="Произвольный показ 15" id="14">
      <p:sldLst/>
    </p:custShow>
    <p:custShow name="Произвольный показ 16" id="15">
      <p:sldLst/>
    </p:custShow>
    <p:custShow name="Произвольный показ 17" id="16">
      <p:sldLst/>
    </p:custShow>
    <p:custShow name="Произвольный показ 18" id="17">
      <p:sldLst/>
    </p:custShow>
    <p:custShow name="Произвольный показ 19" id="18">
      <p:sldLst/>
    </p:custShow>
    <p:custShow name="Произвольный показ 20" id="19">
      <p:sldLst/>
    </p:custShow>
    <p:custShow name="Произвольный показ 21" id="20">
      <p:sldLst/>
    </p:custShow>
    <p:custShow name="Произвольный показ 22" id="21">
      <p:sldLst/>
    </p:custShow>
    <p:custShow name="Произвольный показ 23" id="22">
      <p:sldLst/>
    </p:custShow>
    <p:custShow name="Произвольный показ 24" id="23">
      <p:sldLst/>
    </p:custShow>
    <p:custShow name="Произвольный показ 25" id="24">
      <p:sldLst/>
    </p:custShow>
    <p:custShow name="Произвольный показ 26" id="25">
      <p:sldLst/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69"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FFFFCC"/>
    <a:srgbClr val="E6FC10"/>
    <a:srgbClr val="CC00FF"/>
    <a:srgbClr val="CC3300"/>
    <a:srgbClr val="008000"/>
    <a:srgbClr val="FF33CC"/>
    <a:srgbClr val="99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1108" autoAdjust="0"/>
  </p:normalViewPr>
  <p:slideViewPr>
    <p:cSldViewPr>
      <p:cViewPr varScale="1">
        <p:scale>
          <a:sx n="66" d="100"/>
          <a:sy n="66" d="100"/>
        </p:scale>
        <p:origin x="-14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6B753-A4B6-43D8-BE86-17E02C5CC1F6}" type="datetimeFigureOut">
              <a:rPr lang="ru-RU" smtClean="0"/>
              <a:pPr/>
              <a:t>12.04.2023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84B73-963E-4636-AA4A-9597BA5123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5084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84B73-963E-4636-AA4A-9597BA51233A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5613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A4FB5-9C16-4052-A519-E6964D70543F}" type="datetimeFigureOut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3B2AA-530B-45DD-A76C-20F4FB0D4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1089;&#1090;&#1088;&#1072;&#1078;&#1080;%20&#1075;&#1072;&#1083;&#1072;&#1082;&#1090;&#1080;&#1082;&#1080;.mp3" TargetMode="External"/><Relationship Id="rId7" Type="http://schemas.openxmlformats.org/officeDocument/2006/relationships/hyperlink" Target="&#1082;&#1080;&#1085;%20&#1076;&#1079;&#1072;%20&#1079;&#1072;.mp3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-&#1090;&#1072;&#1081;&#1085;&#1072;-&#1090;&#1088;&#1077;&#1090;&#1100;&#1077;&#1081;-&#1087;&#1083;&#1072;&#1085;&#1077;&#1090;&#1099;-1.mp3" TargetMode="External"/><Relationship Id="rId5" Type="http://schemas.openxmlformats.org/officeDocument/2006/relationships/hyperlink" Target="&#1041;&#1077;&#1083;&#1082;&#1072;%20&#1080;%20&#1057;&#1090;&#1088;&#1077;&#1083;&#1082;&#1072;.%20&#1058;&#1072;&#1081;&#1085;&#1099;%20&#1082;&#1086;&#1089;&#1084;&#1086;&#1089;&#1072;%20&#8212;%20Ending%20(www.lightaudio.ru).mp3" TargetMode="External"/><Relationship Id="rId4" Type="http://schemas.openxmlformats.org/officeDocument/2006/relationships/hyperlink" Target="&#1040;&#1074;&#1072;&#1090;&#1072;&#1088;.mp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0;&#1086;&#1089;&#1084;&#1086;&#1073;&#1086;&#1081;&#1085;&#1103;\&#1080;&#1075;&#1088;&#1072;%20&#1088;&#1072;&#1081;&#1086;&#1085;&#1058;&#1056;\1.mp3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0;&#1086;&#1089;&#1084;&#1086;&#1073;&#1086;&#1081;&#1085;&#1103;\&#1080;&#1075;&#1088;&#1072;%20&#1088;&#1072;&#1081;&#1086;&#1085;&#1058;&#1056;\2.mp3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3.jpeg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0;&#1086;&#1089;&#1084;&#1086;&#1073;&#1086;&#1081;&#1085;&#1103;\&#1080;&#1075;&#1088;&#1072;%20&#1088;&#1072;&#1081;&#1086;&#1085;&#1058;&#1056;\3.mp3" TargetMode="Externa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jpe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0;&#1086;&#1089;&#1084;&#1086;&#1073;&#1086;&#1081;&#1085;&#1103;\&#1080;&#1075;&#1088;&#1072;%20&#1088;&#1072;&#1081;&#1086;&#1085;&#1058;&#1056;\4.mp3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0;&#1086;&#1089;&#1084;&#1086;&#1073;&#1086;&#1081;&#1085;&#1103;\&#1080;&#1075;&#1088;&#1072;%20&#1088;&#1072;&#1081;&#1086;&#1085;&#1058;&#1056;\5.mp3" TargetMode="Externa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Серега\Desktop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 r="15452" b="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0"/>
            <a:ext cx="9144000" cy="201870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«</a:t>
            </a:r>
            <a:r>
              <a:rPr kumimoji="0" lang="ru-RU" sz="7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Космобойня</a:t>
            </a: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2708920"/>
            <a:ext cx="70567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Абсолютная воля и власть принадлежат космосу — </a:t>
            </a:r>
          </a:p>
          <a:p>
            <a:r>
              <a:rPr lang="ru-RU" sz="3600" b="1" dirty="0" smtClean="0"/>
              <a:t>и только ему одному. 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                                К. Циолковский</a:t>
            </a:r>
            <a:endParaRPr lang="ru-RU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52534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b="1" dirty="0">
                <a:solidFill>
                  <a:schemeClr val="bg1"/>
                </a:solidFill>
                <a:latin typeface="YS Text"/>
              </a:rPr>
              <a:t>Когда был осуществлён запуск первого искусственного спутника </a:t>
            </a: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 Земли?</a:t>
            </a:r>
          </a:p>
          <a:p>
            <a:pPr marL="514350" indent="-514350">
              <a:buAutoNum type="arabicPeriod"/>
            </a:pPr>
            <a:r>
              <a:rPr lang="ru-RU" sz="2800" b="1" dirty="0">
                <a:solidFill>
                  <a:schemeClr val="bg1"/>
                </a:solidFill>
                <a:latin typeface="YS Text"/>
              </a:rPr>
              <a:t> Через месяц после запуска «Спутника-1» на борту второго искусственного спутника Земли на орбиту отправилось первое животное — собака. Как её </a:t>
            </a: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звали?</a:t>
            </a:r>
          </a:p>
          <a:p>
            <a:pPr marL="514350" indent="-514350">
              <a:buAutoNum type="arabicPeriod"/>
            </a:pPr>
            <a:r>
              <a:rPr lang="ru-RU" sz="2800" b="1" dirty="0">
                <a:solidFill>
                  <a:schemeClr val="bg1"/>
                </a:solidFill>
                <a:latin typeface="YS Text"/>
              </a:rPr>
              <a:t>Сколько лет прошло со дня первого полета человека в </a:t>
            </a: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космос?</a:t>
            </a:r>
          </a:p>
          <a:p>
            <a:pPr marL="514350" indent="-514350">
              <a:buAutoNum type="arabicPeriod"/>
            </a:pPr>
            <a:r>
              <a:rPr lang="ru-RU" sz="2800" b="1" dirty="0">
                <a:solidFill>
                  <a:schemeClr val="bg1"/>
                </a:solidFill>
                <a:latin typeface="YS Text"/>
              </a:rPr>
              <a:t>Сколько длился полёт Юрия Алексеевича </a:t>
            </a: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Гагарина?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5</a:t>
            </a:r>
            <a:r>
              <a:rPr lang="ru-RU" b="1" dirty="0">
                <a:solidFill>
                  <a:schemeClr val="bg1"/>
                </a:solidFill>
              </a:rPr>
              <a:t>. </a:t>
            </a:r>
            <a:r>
              <a:rPr lang="ru-RU" sz="2800" b="1" dirty="0">
                <a:solidFill>
                  <a:schemeClr val="bg1"/>
                </a:solidFill>
                <a:latin typeface="YS Text"/>
              </a:rPr>
              <a:t>Выход человека  в открытый космос был осуществлён </a:t>
            </a: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в  … году</a:t>
            </a:r>
            <a:endParaRPr lang="ru-RU" sz="2800" b="1" dirty="0">
              <a:solidFill>
                <a:schemeClr val="bg1"/>
              </a:solidFill>
              <a:latin typeface="YS Text"/>
            </a:endParaRPr>
          </a:p>
          <a:p>
            <a:pPr marL="514350" indent="-514350"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528" y="0"/>
            <a:ext cx="8915400" cy="13255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0066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Когда был </a:t>
            </a:r>
            <a:r>
              <a:rPr lang="ru-RU" sz="3600" b="1" dirty="0">
                <a:solidFill>
                  <a:schemeClr val="bg1"/>
                </a:solidFill>
              </a:rPr>
              <a:t>осуществлён запуск первого искусственного спутника </a:t>
            </a:r>
            <a:r>
              <a:rPr lang="ru-RU" sz="3600" b="1" dirty="0" smtClean="0">
                <a:solidFill>
                  <a:schemeClr val="bg1"/>
                </a:solidFill>
              </a:rPr>
              <a:t>Земли?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3568" y="4149080"/>
            <a:ext cx="7775575" cy="3660775"/>
          </a:xfrm>
        </p:spPr>
        <p:txBody>
          <a:bodyPr/>
          <a:lstStyle/>
          <a:p>
            <a:pPr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1.  </a:t>
            </a:r>
            <a:r>
              <a:rPr lang="ru-RU" sz="4000" b="1" dirty="0">
                <a:solidFill>
                  <a:schemeClr val="bg1"/>
                </a:solidFill>
              </a:rPr>
              <a:t>4 октября   1961</a:t>
            </a:r>
          </a:p>
          <a:p>
            <a:pPr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2.  12 </a:t>
            </a:r>
            <a:r>
              <a:rPr lang="ru-RU" sz="4000" b="1" dirty="0">
                <a:solidFill>
                  <a:schemeClr val="bg1"/>
                </a:solidFill>
              </a:rPr>
              <a:t>апреля </a:t>
            </a:r>
            <a:r>
              <a:rPr lang="ru-RU" sz="4000" b="1" dirty="0" smtClean="0">
                <a:solidFill>
                  <a:schemeClr val="bg1"/>
                </a:solidFill>
              </a:rPr>
              <a:t>1957 года</a:t>
            </a:r>
          </a:p>
          <a:p>
            <a:pPr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3.  </a:t>
            </a:r>
            <a:r>
              <a:rPr lang="ru-RU" sz="4000" b="1" dirty="0">
                <a:solidFill>
                  <a:srgbClr val="FF0000"/>
                </a:solidFill>
              </a:rPr>
              <a:t>4 октября </a:t>
            </a:r>
            <a:r>
              <a:rPr lang="ru-RU" sz="4000" b="1" dirty="0" smtClean="0">
                <a:solidFill>
                  <a:srgbClr val="FF0000"/>
                </a:solidFill>
              </a:rPr>
              <a:t> 1957 года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291" y="1252408"/>
            <a:ext cx="5278127" cy="296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247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528" y="0"/>
            <a:ext cx="8915400" cy="13255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0066"/>
                </a:solidFill>
              </a:rPr>
              <a:t> 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000" y="3933056"/>
            <a:ext cx="8820472" cy="3660775"/>
          </a:xfrm>
        </p:spPr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ru-RU" sz="2800" b="1" dirty="0">
                <a:solidFill>
                  <a:schemeClr val="bg1"/>
                </a:solidFill>
              </a:rPr>
              <a:t>Датой, когда началось освоение космоса </a:t>
            </a:r>
            <a:r>
              <a:rPr lang="ru-RU" sz="2800" b="1" dirty="0" smtClean="0">
                <a:solidFill>
                  <a:schemeClr val="bg1"/>
                </a:solidFill>
              </a:rPr>
              <a:t>считается</a:t>
            </a:r>
          </a:p>
          <a:p>
            <a:pPr algn="ctr">
              <a:buNone/>
              <a:defRPr/>
            </a:pP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4 октября 1957 года </a:t>
            </a:r>
            <a:r>
              <a:rPr lang="ru-RU" sz="2800" b="1" dirty="0">
                <a:solidFill>
                  <a:schemeClr val="bg1"/>
                </a:solidFill>
              </a:rPr>
              <a:t>– это день, когда Советский Союз в рамках своей космической программы первым запустил в космос космический аппарат – Спутник-1.  В этот день шарообразный спутник вышел на орбиту, передав 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сигнал об успешном старте.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0202" y="662781"/>
            <a:ext cx="5300067" cy="298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4" y="228600"/>
            <a:ext cx="8842375" cy="1752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 Через </a:t>
            </a:r>
            <a:r>
              <a:rPr lang="ru-RU" sz="3200" b="1" dirty="0">
                <a:solidFill>
                  <a:schemeClr val="bg1"/>
                </a:solidFill>
              </a:rPr>
              <a:t>месяц после запуска «Спутника-1» на борту второго искусственного спутника Земли на орбиту отправилось первое животное — </a:t>
            </a:r>
            <a:r>
              <a:rPr lang="ru-RU" sz="3200" b="1" dirty="0" smtClean="0">
                <a:solidFill>
                  <a:schemeClr val="bg1"/>
                </a:solidFill>
              </a:rPr>
              <a:t>собака. Как её звали?</a:t>
            </a:r>
            <a:endParaRPr lang="ru-RU" sz="4000" b="1" dirty="0" smtClean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624" y="2132856"/>
            <a:ext cx="4643506" cy="33123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36096" y="3125133"/>
            <a:ext cx="323447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1 Белка</a:t>
            </a:r>
          </a:p>
          <a:p>
            <a:r>
              <a:rPr lang="ru-RU" sz="5400" b="1" dirty="0" smtClean="0">
                <a:solidFill>
                  <a:srgbClr val="FF0000"/>
                </a:solidFill>
              </a:rPr>
              <a:t>2 Лайка</a:t>
            </a:r>
          </a:p>
          <a:p>
            <a:r>
              <a:rPr lang="ru-RU" sz="5400" b="1" dirty="0" smtClean="0">
                <a:solidFill>
                  <a:schemeClr val="bg1"/>
                </a:solidFill>
              </a:rPr>
              <a:t>3 Стрелка 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710456"/>
            <a:ext cx="853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Первое живое существо в космосе </a:t>
            </a:r>
            <a:r>
              <a:rPr lang="ru-RU" sz="2000" dirty="0">
                <a:solidFill>
                  <a:schemeClr val="bg1"/>
                </a:solidFill>
              </a:rPr>
              <a:t>— собака </a:t>
            </a:r>
            <a:r>
              <a:rPr lang="ru-RU" sz="3200" dirty="0">
                <a:solidFill>
                  <a:srgbClr val="FF0000"/>
                </a:solidFill>
              </a:rPr>
              <a:t>Лайка</a:t>
            </a:r>
            <a:r>
              <a:rPr lang="ru-RU" sz="2000" dirty="0">
                <a:solidFill>
                  <a:schemeClr val="bg1"/>
                </a:solidFill>
              </a:rPr>
              <a:t>. Цель у неё была почётная, но грустная — проверить выживаемость живых существ в условиях космического полёта</a:t>
            </a:r>
          </a:p>
        </p:txBody>
      </p:sp>
    </p:spTree>
    <p:extLst>
      <p:ext uri="{BB962C8B-B14F-4D97-AF65-F5344CB8AC3E}">
        <p14:creationId xmlns:p14="http://schemas.microsoft.com/office/powerpoint/2010/main" xmlns="" val="373986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1676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12 апреля 2023 года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Сколько лет прошло со дня первого полета человека в космос?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3027"/>
            <a:ext cx="5986191" cy="39722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21342" y="3356992"/>
            <a:ext cx="275761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1. 63 года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2. 62 года</a:t>
            </a:r>
          </a:p>
          <a:p>
            <a:r>
              <a:rPr lang="ru-RU" sz="4800" b="1" dirty="0" smtClean="0">
                <a:solidFill>
                  <a:schemeClr val="bg1"/>
                </a:solidFill>
              </a:rPr>
              <a:t>3. 61 год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852000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62 года </a:t>
            </a:r>
            <a:r>
              <a:rPr lang="ru-RU" sz="2400" b="1" dirty="0" smtClean="0">
                <a:solidFill>
                  <a:schemeClr val="bg1"/>
                </a:solidFill>
              </a:rPr>
              <a:t>прошло с 12 </a:t>
            </a:r>
            <a:r>
              <a:rPr lang="ru-RU" sz="2400" b="1" dirty="0">
                <a:solidFill>
                  <a:schemeClr val="bg1"/>
                </a:solidFill>
              </a:rPr>
              <a:t>апреля 1961 года </a:t>
            </a:r>
            <a:r>
              <a:rPr lang="ru-RU" sz="2400" b="1" dirty="0" smtClean="0">
                <a:solidFill>
                  <a:schemeClr val="bg1"/>
                </a:solidFill>
              </a:rPr>
              <a:t>когда был </a:t>
            </a:r>
            <a:r>
              <a:rPr lang="ru-RU" sz="2400" b="1" dirty="0">
                <a:solidFill>
                  <a:schemeClr val="bg1"/>
                </a:solidFill>
              </a:rPr>
              <a:t>совершён первый полёт человека в космос</a:t>
            </a:r>
          </a:p>
        </p:txBody>
      </p:sp>
    </p:spTree>
    <p:extLst>
      <p:ext uri="{BB962C8B-B14F-4D97-AF65-F5344CB8AC3E}">
        <p14:creationId xmlns:p14="http://schemas.microsoft.com/office/powerpoint/2010/main" xmlns="" val="219709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Сколько длился полёт Юрия Алексеевича Гагарина?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3161" b="15634"/>
          <a:stretch/>
        </p:blipFill>
        <p:spPr>
          <a:xfrm>
            <a:off x="457200" y="1676245"/>
            <a:ext cx="4001507" cy="33534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36096" y="2996952"/>
            <a:ext cx="322235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1  18 минут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2   98 минут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3  108 минут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288340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Первый полёт длился </a:t>
            </a:r>
            <a:r>
              <a:rPr lang="ru-RU" sz="3200" b="1" dirty="0">
                <a:solidFill>
                  <a:srgbClr val="FF0000"/>
                </a:solidFill>
              </a:rPr>
              <a:t>108 минут</a:t>
            </a:r>
            <a:r>
              <a:rPr lang="ru-RU" sz="3200" b="1" dirty="0">
                <a:solidFill>
                  <a:schemeClr val="bg1"/>
                </a:solidFill>
              </a:rPr>
              <a:t>, за это время корабль «Восток» успел совершить полный оборот вокруг Земли. </a:t>
            </a:r>
          </a:p>
        </p:txBody>
      </p:sp>
    </p:spTree>
    <p:extLst>
      <p:ext uri="{BB962C8B-B14F-4D97-AF65-F5344CB8AC3E}">
        <p14:creationId xmlns:p14="http://schemas.microsoft.com/office/powerpoint/2010/main" xmlns="" val="32948850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Серега\Desktop\1402588682_4-luchshih-android-prilozheniya-dlya-izucheniya-zvezdnogo-neba.jpg"/>
          <p:cNvPicPr>
            <a:picLocks noChangeAspect="1" noChangeArrowheads="1"/>
          </p:cNvPicPr>
          <p:nvPr/>
        </p:nvPicPr>
        <p:blipFill>
          <a:blip r:embed="rId2" cstate="print"/>
          <a:srcRect l="9411" r="41894" b="5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83568" y="3841197"/>
            <a:ext cx="84604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verdana" panose="020B0604030504040204" pitchFamily="34" charset="0"/>
              </a:rPr>
              <a:t>Выход человека  </a:t>
            </a:r>
            <a:r>
              <a:rPr lang="ru-RU" sz="3600" dirty="0">
                <a:solidFill>
                  <a:schemeClr val="bg1"/>
                </a:solidFill>
                <a:latin typeface="verdana" panose="020B0604030504040204" pitchFamily="34" charset="0"/>
              </a:rPr>
              <a:t>в открытый </a:t>
            </a:r>
            <a:r>
              <a:rPr lang="ru-RU" sz="3600" dirty="0" smtClean="0">
                <a:solidFill>
                  <a:schemeClr val="bg1"/>
                </a:solidFill>
                <a:latin typeface="verdana" panose="020B0604030504040204" pitchFamily="34" charset="0"/>
              </a:rPr>
              <a:t>космос был осуществлён в….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1. 1965 году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verdana" panose="020B0604030504040204" pitchFamily="34" charset="0"/>
              </a:rPr>
              <a:t>2. 1966 году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verdana" panose="020B0604030504040204" pitchFamily="34" charset="0"/>
              </a:rPr>
              <a:t>3. 1967 году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810"/>
            <a:ext cx="6826773" cy="38411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13386" y="856204"/>
            <a:ext cx="34133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18 марта 1965 года впервые в мире был осуществлен выход человека в открытое космическое пространство</a:t>
            </a:r>
          </a:p>
        </p:txBody>
      </p:sp>
    </p:spTree>
    <p:extLst>
      <p:ext uri="{BB962C8B-B14F-4D97-AF65-F5344CB8AC3E}">
        <p14:creationId xmlns:p14="http://schemas.microsoft.com/office/powerpoint/2010/main" xmlns="" val="10593674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://out-of-school.area7.ru/?link=1500.1"/>
          <p:cNvPicPr>
            <a:picLocks noChangeAspect="1" noChangeArrowheads="1"/>
          </p:cNvPicPr>
          <p:nvPr/>
        </p:nvPicPr>
        <p:blipFill>
          <a:blip r:embed="rId2" cstate="print"/>
          <a:srcRect b="51050"/>
          <a:stretch>
            <a:fillRect/>
          </a:stretch>
        </p:blipFill>
        <p:spPr bwMode="auto">
          <a:xfrm>
            <a:off x="0" y="260648"/>
            <a:ext cx="9144000" cy="58052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468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тур 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Быт космонавтов</a:t>
            </a:r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676456" cy="64533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Как называется одежда космонавта?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user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579575" cy="43981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589640" cy="236713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Состояние в котором находится космонавт на орбите с точки зрения физики?</a:t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endParaRPr lang="ru-RU" sz="40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 descr="C:\Users\user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420888"/>
            <a:ext cx="5286904" cy="353407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143372" y="0"/>
            <a:ext cx="5000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-</a:t>
            </a:r>
            <a:endParaRPr lang="ru-RU" sz="7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Стирают ли грязную одежду  космонавты в космосе?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3555" t="12422" r="33869" b="21626"/>
          <a:stretch>
            <a:fillRect/>
          </a:stretch>
        </p:blipFill>
        <p:spPr bwMode="auto">
          <a:xfrm>
            <a:off x="2123728" y="2132856"/>
            <a:ext cx="4962104" cy="3499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Что служит для космонавтов кроватью в космосе?</a:t>
            </a:r>
            <a:endParaRPr lang="ru-RU" sz="40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1857" t="16360" r="47704" b="51156"/>
          <a:stretch>
            <a:fillRect/>
          </a:stretch>
        </p:blipFill>
        <p:spPr bwMode="auto">
          <a:xfrm>
            <a:off x="1763688" y="1988840"/>
            <a:ext cx="528058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84784"/>
            <a:ext cx="9144000" cy="223224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Что может пригодиться для физических упражнений  в космосе, для того чтобы астронавты получали необходимую тренировку  ЭКСПАНДЕР или ГАНТЕЛИ?</a:t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endParaRPr lang="ru-RU" sz="40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26" name="AutoShape 2" descr="https://rusmuseumvrm.ru/data/events/2021/04/videolekciya_aleksey_leonov___kosmonavt_i_hudozhnik/27803_circ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9567" t="13407" r="39403" b="23594"/>
          <a:stretch>
            <a:fillRect/>
          </a:stretch>
        </p:blipFill>
        <p:spPr bwMode="auto">
          <a:xfrm rot="16200000">
            <a:off x="1259632" y="2132856"/>
            <a:ext cx="273630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7429" t="57703" r="62094" b="19657"/>
          <a:stretch>
            <a:fillRect/>
          </a:stretch>
        </p:blipFill>
        <p:spPr bwMode="auto">
          <a:xfrm>
            <a:off x="5364088" y="3068960"/>
            <a:ext cx="359100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86800" cy="5433467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Как называется одежда космонавта?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Состояние в котором  находится космонавт на орбите с точки зрения физики?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Стирают ли грязную одежду  космонавты в космосе?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Что служит для космонавтов кроватью в космосе?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Что может пригодиться для физических упражнений  в космосе, для того чтобы астронавты получали необходимую тренировку  ЭКСПАНДЕР или ГАНТЕЛИ?</a:t>
            </a:r>
            <a:br>
              <a:rPr lang="ru-RU" sz="2800" b="1" dirty="0" smtClean="0">
                <a:solidFill>
                  <a:schemeClr val="bg1"/>
                </a:solidFill>
                <a:latin typeface="YS Text"/>
              </a:rPr>
            </a:br>
            <a:r>
              <a:rPr lang="ru-RU" sz="2800" b="1" dirty="0" smtClean="0">
                <a:solidFill>
                  <a:schemeClr val="bg1"/>
                </a:solidFill>
                <a:latin typeface="YS Text"/>
              </a:rPr>
              <a:t> 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64533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Как называется одежда космонавта?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Скафандр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user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579575" cy="43981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4744"/>
            <a:ext cx="9144000" cy="597666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Состояние в котором находится космонавт на орбите с точки зрения физики?</a:t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dirty="0" smtClean="0"/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На орбите космического корабля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 космонавт  находится в состоянии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 невесомости. 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endParaRPr lang="ru-RU" sz="40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 descr="C:\Users\user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348880"/>
            <a:ext cx="3482837" cy="23281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Стирают ли грязную одежду  космонавты в космосе?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Нет</a:t>
            </a:r>
            <a:r>
              <a:rPr lang="ru-RU" sz="3600" dirty="0" smtClean="0">
                <a:solidFill>
                  <a:schemeClr val="bg1"/>
                </a:solidFill>
              </a:rPr>
              <a:t>. </a:t>
            </a:r>
            <a:r>
              <a:rPr lang="ru-RU" sz="36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Космонавты  одежду не стирают.  Они просто меняют грязное белье на чистое, причиной таких действий является ограниченное количество воды на МКС.</a:t>
            </a:r>
            <a:endParaRPr lang="ru-RU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3555" t="12422" r="33869" b="21626"/>
          <a:stretch>
            <a:fillRect/>
          </a:stretch>
        </p:blipFill>
        <p:spPr bwMode="auto">
          <a:xfrm>
            <a:off x="2555776" y="1628800"/>
            <a:ext cx="4032448" cy="28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Что служит для космонавтов кроватью в космосе?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312965"/>
            <a:ext cx="8229600" cy="154503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Космонавты отдыхают в специальных спальных мешках, прикреплённых к стене. Чтобы во время сна не летать по кораблю.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1857" t="15375" r="39956" b="21626"/>
          <a:stretch>
            <a:fillRect/>
          </a:stretch>
        </p:blipFill>
        <p:spPr bwMode="auto">
          <a:xfrm>
            <a:off x="2267744" y="980728"/>
            <a:ext cx="4580384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659735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Что может пригодиться для физических упражнений  в космосе, для того чтобы астронавты получали необходимую тренировку  ЭКСПАНДЕР или ГАНТЕЛИ?</a:t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3600" smtClean="0">
                <a:solidFill>
                  <a:schemeClr val="bg1"/>
                </a:solidFill>
              </a:rPr>
              <a:t>Экспандер</a:t>
            </a:r>
            <a:r>
              <a:rPr lang="ru-RU" sz="3600" dirty="0" smtClean="0">
                <a:solidFill>
                  <a:schemeClr val="bg1"/>
                </a:solidFill>
              </a:rPr>
              <a:t>. В невесомости гантели потеряют вес и пользы от них не будет. А упругость пружины или резины останется прежней.</a:t>
            </a:r>
            <a:endParaRPr lang="ru-RU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26" name="AutoShape 2" descr="https://rusmuseumvrm.ru/data/events/2021/04/videolekciya_aleksey_leonov___kosmonavt_i_hudozhnik/27803_circ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9567" t="13407" r="39403" b="23594"/>
          <a:stretch>
            <a:fillRect/>
          </a:stretch>
        </p:blipFill>
        <p:spPr bwMode="auto">
          <a:xfrm rot="16200000">
            <a:off x="3488505" y="2280247"/>
            <a:ext cx="209498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://out-of-school.area7.ru/?link=1500.1"/>
          <p:cNvPicPr>
            <a:picLocks noChangeAspect="1" noChangeArrowheads="1"/>
          </p:cNvPicPr>
          <p:nvPr/>
        </p:nvPicPr>
        <p:blipFill>
          <a:blip r:embed="rId2" cstate="print"/>
          <a:srcRect b="51050"/>
          <a:stretch>
            <a:fillRect/>
          </a:stretch>
        </p:blipFill>
        <p:spPr bwMode="auto">
          <a:xfrm>
            <a:off x="0" y="0"/>
            <a:ext cx="9144000" cy="51571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-315416"/>
            <a:ext cx="9396536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тур </a:t>
            </a:r>
          </a:p>
          <a:p>
            <a:pPr algn="ctr"/>
            <a:r>
              <a:rPr lang="ru-RU" sz="7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7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Музыкальный тур</a:t>
            </a:r>
            <a:r>
              <a:rPr lang="ru-RU" sz="7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75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33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5868144" y="5528320"/>
            <a:ext cx="1253480" cy="1329680"/>
          </a:xfrm>
          <a:prstGeom prst="irregularSeal1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0"/>
          </a:p>
        </p:txBody>
      </p:sp>
      <p:sp>
        <p:nvSpPr>
          <p:cNvPr id="9" name="AutoShape 33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4355976" y="5085184"/>
            <a:ext cx="1253480" cy="1329680"/>
          </a:xfrm>
          <a:prstGeom prst="irregularSeal1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0"/>
          </a:p>
        </p:txBody>
      </p:sp>
      <p:sp>
        <p:nvSpPr>
          <p:cNvPr id="10" name="AutoShape 33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2627784" y="5528320"/>
            <a:ext cx="1253480" cy="1329680"/>
          </a:xfrm>
          <a:prstGeom prst="irregularSeal1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0"/>
          </a:p>
        </p:txBody>
      </p:sp>
      <p:sp>
        <p:nvSpPr>
          <p:cNvPr id="11" name="AutoShape 33">
            <a:hlinkClick r:id="rId6" action="ppaction://hlinkfile"/>
          </p:cNvPr>
          <p:cNvSpPr>
            <a:spLocks noChangeArrowheads="1"/>
          </p:cNvSpPr>
          <p:nvPr/>
        </p:nvSpPr>
        <p:spPr bwMode="auto">
          <a:xfrm>
            <a:off x="539552" y="5229200"/>
            <a:ext cx="1253480" cy="1329680"/>
          </a:xfrm>
          <a:prstGeom prst="irregularSeal1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0"/>
          </a:p>
        </p:txBody>
      </p:sp>
      <p:sp>
        <p:nvSpPr>
          <p:cNvPr id="12" name="AutoShape 33">
            <a:hlinkClick r:id="rId7" action="ppaction://hlinkfile"/>
          </p:cNvPr>
          <p:cNvSpPr>
            <a:spLocks noChangeArrowheads="1"/>
          </p:cNvSpPr>
          <p:nvPr/>
        </p:nvSpPr>
        <p:spPr bwMode="auto">
          <a:xfrm>
            <a:off x="7890520" y="5157192"/>
            <a:ext cx="1253480" cy="1329680"/>
          </a:xfrm>
          <a:prstGeom prst="irregularSeal1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0"/>
          </a:p>
        </p:txBody>
      </p:sp>
      <p:sp>
        <p:nvSpPr>
          <p:cNvPr id="13" name="TextBox 12"/>
          <p:cNvSpPr txBox="1"/>
          <p:nvPr/>
        </p:nvSpPr>
        <p:spPr>
          <a:xfrm>
            <a:off x="971600" y="5589240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372200" y="587727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4</a:t>
            </a:r>
            <a:endParaRPr lang="ru-RU" sz="4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788024" y="5373216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3</a:t>
            </a:r>
            <a:endParaRPr lang="ru-RU" sz="4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059832" y="5805264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2</a:t>
            </a:r>
            <a:endParaRPr lang="ru-RU" sz="4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8244408" y="5445224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5</a:t>
            </a:r>
            <a:endParaRPr lang="ru-RU" sz="4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Серега\Desktop\1402588682_4-luchshih-android-prilozheniya-dlya-izucheniya-zvezdnogo-neba.jpg"/>
          <p:cNvPicPr>
            <a:picLocks noChangeAspect="1" noChangeArrowheads="1"/>
          </p:cNvPicPr>
          <p:nvPr/>
        </p:nvPicPr>
        <p:blipFill>
          <a:blip r:embed="rId2" cstate="print"/>
          <a:srcRect l="9411" r="41894" b="5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612845"/>
            <a:ext cx="88204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Тур 1-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b="1" dirty="0" smtClean="0">
                <a:solidFill>
                  <a:schemeClr val="bg1"/>
                </a:solidFill>
              </a:rPr>
              <a:t>история освоения космоса</a:t>
            </a:r>
            <a:endParaRPr lang="ru-RU" sz="5400" dirty="0" smtClean="0">
              <a:solidFill>
                <a:schemeClr val="bg1"/>
              </a:solidFill>
            </a:endParaRPr>
          </a:p>
          <a:p>
            <a:r>
              <a:rPr lang="ru-RU" sz="5400" b="1" dirty="0" smtClean="0">
                <a:solidFill>
                  <a:schemeClr val="bg1"/>
                </a:solidFill>
              </a:rPr>
              <a:t>Тур 2</a:t>
            </a:r>
            <a:r>
              <a:rPr lang="ru-RU" sz="5400" dirty="0" smtClean="0">
                <a:solidFill>
                  <a:schemeClr val="bg1"/>
                </a:solidFill>
              </a:rPr>
              <a:t> – </a:t>
            </a:r>
            <a:r>
              <a:rPr lang="ru-RU" sz="5400" b="1" dirty="0" smtClean="0">
                <a:solidFill>
                  <a:schemeClr val="bg1"/>
                </a:solidFill>
              </a:rPr>
              <a:t>быт космонавтов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5400" b="1" dirty="0" smtClean="0">
                <a:solidFill>
                  <a:schemeClr val="bg1"/>
                </a:solidFill>
              </a:rPr>
              <a:t>Тур 3 – музыкальный </a:t>
            </a:r>
            <a:endParaRPr lang="ru-RU" sz="5400" dirty="0" smtClean="0">
              <a:solidFill>
                <a:schemeClr val="bg1"/>
              </a:solidFill>
            </a:endParaRPr>
          </a:p>
          <a:p>
            <a:r>
              <a:rPr lang="ru-RU" sz="5400" b="1" dirty="0" smtClean="0">
                <a:solidFill>
                  <a:schemeClr val="bg1"/>
                </a:solidFill>
              </a:rPr>
              <a:t>Тур 4 – космос в лицах </a:t>
            </a:r>
            <a:endParaRPr lang="ru-RU" sz="5400" dirty="0" smtClean="0">
              <a:solidFill>
                <a:schemeClr val="bg1"/>
              </a:solidFill>
            </a:endParaRPr>
          </a:p>
          <a:p>
            <a:r>
              <a:rPr lang="ru-RU" sz="5400" b="1" dirty="0" smtClean="0">
                <a:solidFill>
                  <a:schemeClr val="bg1"/>
                </a:solidFill>
              </a:rPr>
              <a:t>Тур 5 –  космос в картинках</a:t>
            </a:r>
            <a:endParaRPr lang="ru-RU" sz="5400" dirty="0" smtClean="0">
              <a:solidFill>
                <a:schemeClr val="bg1"/>
              </a:solidFill>
            </a:endParaRPr>
          </a:p>
          <a:p>
            <a:r>
              <a:rPr lang="ru-RU" sz="5400" b="1" dirty="0" smtClean="0">
                <a:solidFill>
                  <a:schemeClr val="bg1"/>
                </a:solidFill>
              </a:rPr>
              <a:t>Тур 6 – блиц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cap0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42852"/>
            <a:ext cx="3657600" cy="27432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2052" name="Picture 4" descr="C:\Users\Серега\Desktop\images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214290"/>
            <a:ext cx="3444332" cy="19288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2055" name="Picture 7" descr="C:\Users\Серега\Desktop\Без названия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714752"/>
            <a:ext cx="3714776" cy="294823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2051" name="Picture 3" descr="C:\Users\Серега\Desktop\images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2000240"/>
            <a:ext cx="3500462" cy="257858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5364088" y="5301208"/>
            <a:ext cx="3528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“Тайна третьей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планеты”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716016" y="551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7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18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39552" y="260648"/>
            <a:ext cx="716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«Белка и Стрелка в космосе"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1656978140_36-kartinkin-net-p-belka-i-strelka-v-kosmose-art-krasivo-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293096"/>
            <a:ext cx="3332387" cy="1872208"/>
          </a:xfrm>
          <a:prstGeom prst="rect">
            <a:avLst/>
          </a:prstGeom>
          <a:noFill/>
        </p:spPr>
      </p:pic>
      <p:pic>
        <p:nvPicPr>
          <p:cNvPr id="2051" name="Picture 3" descr="C:\Users\user\Desktop\d71164372a74e52213253a2dac39ec4e65988d855ac51497dfd161d1a4c4af4f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89040"/>
            <a:ext cx="4226186" cy="2806452"/>
          </a:xfrm>
          <a:prstGeom prst="rect">
            <a:avLst/>
          </a:prstGeom>
          <a:noFill/>
        </p:spPr>
      </p:pic>
      <p:pic>
        <p:nvPicPr>
          <p:cNvPr id="2052" name="Picture 4" descr="C:\Users\user\Desktop\1564654887397169_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1196752"/>
            <a:ext cx="4274435" cy="2421395"/>
          </a:xfrm>
          <a:prstGeom prst="rect">
            <a:avLst/>
          </a:prstGeom>
          <a:noFill/>
        </p:spPr>
      </p:pic>
      <p:pic>
        <p:nvPicPr>
          <p:cNvPr id="9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93204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18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Серега\Desktop\images (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52"/>
            <a:ext cx="3805447" cy="2500330"/>
          </a:xfrm>
          <a:prstGeom prst="rect">
            <a:avLst/>
          </a:prstGeom>
          <a:noFill/>
        </p:spPr>
      </p:pic>
      <p:pic>
        <p:nvPicPr>
          <p:cNvPr id="1027" name="Picture 3" descr="C:\Users\Серега\Desktop\images (6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0"/>
            <a:ext cx="2947221" cy="2500306"/>
          </a:xfrm>
          <a:prstGeom prst="rect">
            <a:avLst/>
          </a:prstGeom>
          <a:noFill/>
        </p:spPr>
      </p:pic>
      <p:pic>
        <p:nvPicPr>
          <p:cNvPr id="1029" name="Picture 5" descr="C:\Users\Серега\Desktop\images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500570"/>
            <a:ext cx="3954561" cy="2214554"/>
          </a:xfrm>
          <a:prstGeom prst="rect">
            <a:avLst/>
          </a:prstGeom>
          <a:noFill/>
        </p:spPr>
      </p:pic>
      <p:pic>
        <p:nvPicPr>
          <p:cNvPr id="1030" name="Picture 6" descr="C:\Users\Серега\Desktop\images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03796" y="2000240"/>
            <a:ext cx="3240204" cy="1814514"/>
          </a:xfrm>
          <a:prstGeom prst="rect">
            <a:avLst/>
          </a:prstGeom>
          <a:noFill/>
        </p:spPr>
      </p:pic>
      <p:pic>
        <p:nvPicPr>
          <p:cNvPr id="1028" name="Picture 4" descr="C:\Users\Серега\Desktop\images (4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02924" y="4214794"/>
            <a:ext cx="4241076" cy="264320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699792" y="2996952"/>
            <a:ext cx="23882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Аватар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355976" y="53012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18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9810" name="Picture 2" descr="C:\Users\Серега\Desktop\images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3000396" cy="2288240"/>
          </a:xfrm>
          <a:prstGeom prst="rect">
            <a:avLst/>
          </a:prstGeom>
          <a:noFill/>
        </p:spPr>
      </p:pic>
      <p:pic>
        <p:nvPicPr>
          <p:cNvPr id="119811" name="Picture 3" descr="C:\Users\Серега\Desktop\images (5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643446"/>
            <a:ext cx="4003742" cy="2014541"/>
          </a:xfrm>
          <a:prstGeom prst="rect">
            <a:avLst/>
          </a:prstGeom>
          <a:noFill/>
        </p:spPr>
      </p:pic>
      <p:pic>
        <p:nvPicPr>
          <p:cNvPr id="119812" name="Picture 4" descr="C:\Users\Серега\Desktop\images (4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214290"/>
            <a:ext cx="3856440" cy="1952628"/>
          </a:xfrm>
          <a:prstGeom prst="rect">
            <a:avLst/>
          </a:prstGeom>
          <a:noFill/>
        </p:spPr>
      </p:pic>
      <p:pic>
        <p:nvPicPr>
          <p:cNvPr id="119813" name="Picture 5" descr="C:\Users\Серега\Desktop\Без названия (3).jpg"/>
          <p:cNvPicPr>
            <a:picLocks noChangeAspect="1" noChangeArrowheads="1"/>
          </p:cNvPicPr>
          <p:nvPr/>
        </p:nvPicPr>
        <p:blipFill>
          <a:blip r:embed="rId7" cstate="print"/>
          <a:srcRect l="17500"/>
          <a:stretch>
            <a:fillRect/>
          </a:stretch>
        </p:blipFill>
        <p:spPr bwMode="auto">
          <a:xfrm>
            <a:off x="142844" y="4429132"/>
            <a:ext cx="3367791" cy="228601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71800" y="2996952"/>
            <a:ext cx="46413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«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Стражи галактики»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067944" y="55892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1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В метро бесплатно за 30 приседаний - ЯПлакалъ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99830" cy="3429000"/>
          </a:xfrm>
          <a:prstGeom prst="rect">
            <a:avLst/>
          </a:prstGeom>
          <a:noFill/>
        </p:spPr>
      </p:pic>
      <p:pic>
        <p:nvPicPr>
          <p:cNvPr id="1028" name="Picture 4" descr="Шаблон КИН-ДЗА-ДЗА567 - Рисовач .р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9130" y="3696359"/>
            <a:ext cx="4424870" cy="3161641"/>
          </a:xfrm>
          <a:prstGeom prst="rect">
            <a:avLst/>
          </a:prstGeom>
          <a:noFill/>
        </p:spPr>
      </p:pic>
      <p:pic>
        <p:nvPicPr>
          <p:cNvPr id="1030" name="Picture 6" descr="Фильму &quot;Кин-Дза-Дза&quot; сегодня 25 лет. КУ! &quot; Перуниц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3922" y="0"/>
            <a:ext cx="4380078" cy="330939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5589240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Кин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дза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за"</a:t>
            </a:r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13995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://out-of-school.area7.ru/?link=1500.1"/>
          <p:cNvPicPr>
            <a:picLocks noChangeAspect="1" noChangeArrowheads="1"/>
          </p:cNvPicPr>
          <p:nvPr/>
        </p:nvPicPr>
        <p:blipFill>
          <a:blip r:embed="rId2" cstate="print"/>
          <a:srcRect b="51050"/>
          <a:stretch>
            <a:fillRect/>
          </a:stretch>
        </p:blipFill>
        <p:spPr bwMode="auto">
          <a:xfrm>
            <a:off x="0" y="260648"/>
            <a:ext cx="9144000" cy="63813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тур </a:t>
            </a:r>
          </a:p>
          <a:p>
            <a:pPr algn="ctr"/>
            <a:r>
              <a:rPr lang="ru-RU" sz="7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Космос в лицах</a:t>
            </a:r>
            <a:r>
              <a:rPr lang="ru-RU" sz="7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75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13984" y="297665"/>
            <a:ext cx="2908719" cy="424847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4437112"/>
            <a:ext cx="6840760" cy="175074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Русский 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</a:rPr>
              <a:t>и </a:t>
            </a:r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советский учёный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</a:rPr>
              <a:t>разрабатывавший теоретические вопросы космонавтики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5256584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754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5544616" cy="466923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32" y="4785866"/>
            <a:ext cx="7416824" cy="381158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Советский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</a:rPr>
              <a:t> учёный, </a:t>
            </a:r>
            <a:endParaRPr lang="ru-RU" sz="3600" b="1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главный конструктор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</a:rPr>
              <a:t> ракетно-космических </a:t>
            </a:r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систем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414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316" y="188640"/>
            <a:ext cx="4541646" cy="62646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t>6 августа 1961 года корабль «Восток-2» стартовал с Байконура. Космонавт номер два с позывным Орёл стал первым космонавтом, проведшим в полёте более суток (1 сутки 1 час и 18 минут), первым применил ручное управление космическим кораблём, и первым испробовал приём пищи и сон в невесомости. 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7495" y="404664"/>
            <a:ext cx="4536505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032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7" y="-1"/>
            <a:ext cx="7410435" cy="408647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086477"/>
            <a:ext cx="9144000" cy="276917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Первая 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</a:rPr>
              <a:t>в </a:t>
            </a:r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мире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</a:rPr>
              <a:t> женщина-космонавт (1963), </a:t>
            </a:r>
            <a:endParaRPr lang="ru-RU" sz="3600" b="1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Герой 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</a:rPr>
              <a:t>Советского Союза </a:t>
            </a:r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endParaRPr lang="ru-RU" sz="3600" b="1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генерал-майор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364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://out-of-school.area7.ru/?link=1500.1"/>
          <p:cNvPicPr>
            <a:picLocks noChangeAspect="1" noChangeArrowheads="1"/>
          </p:cNvPicPr>
          <p:nvPr/>
        </p:nvPicPr>
        <p:blipFill>
          <a:blip r:embed="rId2" cstate="print"/>
          <a:srcRect b="51050"/>
          <a:stretch>
            <a:fillRect/>
          </a:stretch>
        </p:blipFill>
        <p:spPr bwMode="auto">
          <a:xfrm>
            <a:off x="0" y="260648"/>
            <a:ext cx="9144000" cy="58052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тур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История освоения космоса</a:t>
            </a:r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7753" y="4901463"/>
            <a:ext cx="2949178" cy="16002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Linux Libertine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Linux Libertine"/>
              </a:rPr>
            </a:b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200211"/>
            <a:ext cx="9092576" cy="216024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Лётчик-космонавт СССР № 11,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 первый человек в мире, вышедший в открытый космос.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</a:rPr>
              <a:t>Дважды Герой Советского Союза (1965, 1975</a:t>
            </a: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).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24" y="2657789"/>
            <a:ext cx="9041152" cy="1542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1983" y="354725"/>
            <a:ext cx="5560034" cy="387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63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8495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1.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</a:rPr>
              <a:t> Русский и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советский учёный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,разрабатывавший 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</a:rPr>
              <a:t>теоретические вопросы космонавтики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 2.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Советский учёный, главный конструктор ракетно-космических систем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3.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6 августа 1961 года корабль «Восток-2» стартовал с Байконура. Космонавт номер два с позывным Орёл стал первым космонавтом, проведшим в полёте более суток, первым применил ручное управление космическим кораблём, и первым испробовал приём пищи и сон в невесомости. 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 4. Первая в мире женщина-космонавт (1963), Герой Советского Союза ,  генерал-майор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5. 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</a:rPr>
              <a:t>Лётчик-космонавт СССР № 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11, первый 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</a:rPr>
              <a:t>человек в мире, вышедший в открытый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космос. Дважды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</a:rPr>
              <a:t> Герой Советского Союза (1965, 1975).</a:t>
            </a: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4869160"/>
            <a:ext cx="2949178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i="1" dirty="0" smtClean="0">
                <a:solidFill>
                  <a:srgbClr val="FF0000"/>
                </a:solidFill>
                <a:latin typeface="Linux Libertine"/>
              </a:rPr>
              <a:t>Константин Эдуардович Циолковский</a:t>
            </a:r>
            <a:r>
              <a:rPr lang="ru-RU" dirty="0">
                <a:solidFill>
                  <a:srgbClr val="FF0000"/>
                </a:solidFill>
                <a:latin typeface="Linux Libertine"/>
              </a:rPr>
              <a:t/>
            </a:r>
            <a:br>
              <a:rPr lang="ru-RU" dirty="0">
                <a:solidFill>
                  <a:srgbClr val="FF0000"/>
                </a:solidFill>
                <a:latin typeface="Linux Libertine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560" y="2852936"/>
            <a:ext cx="3816424" cy="194421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</a:rPr>
              <a:t>русский и советский 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</a:rPr>
              <a:t>разрабатывавший теоретические вопросы космонавтики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188640"/>
            <a:ext cx="3165202" cy="2688299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187624" y="4787251"/>
            <a:ext cx="3009128" cy="20707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nux Libertine"/>
                <a:ea typeface="+mj-ea"/>
                <a:cs typeface="+mj-cs"/>
              </a:rPr>
              <a:t>Сергей </a:t>
            </a:r>
            <a:b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nux Libertine"/>
                <a:ea typeface="+mj-ea"/>
                <a:cs typeface="+mj-cs"/>
              </a:rPr>
            </a:b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nux Libertine"/>
                <a:ea typeface="+mj-ea"/>
                <a:cs typeface="+mj-cs"/>
              </a:rPr>
              <a:t>Павлович</a:t>
            </a:r>
            <a:b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nux Libertine"/>
                <a:ea typeface="+mj-ea"/>
                <a:cs typeface="+mj-cs"/>
              </a:rPr>
            </a:b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nux Libertine"/>
                <a:ea typeface="+mj-ea"/>
                <a:cs typeface="+mj-cs"/>
              </a:rPr>
              <a:t> Королёв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nux Libertine"/>
                <a:ea typeface="+mj-ea"/>
                <a:cs typeface="+mj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nux Libertine"/>
                <a:ea typeface="+mj-ea"/>
                <a:cs typeface="+mj-cs"/>
              </a:rPr>
            </a:b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60648"/>
            <a:ext cx="4039429" cy="3465502"/>
          </a:xfrm>
          <a:prstGeom prst="rect">
            <a:avLst/>
          </a:prstGeom>
        </p:spPr>
      </p:pic>
      <p:sp>
        <p:nvSpPr>
          <p:cNvPr id="10" name="Текст 3"/>
          <p:cNvSpPr txBox="1">
            <a:spLocks/>
          </p:cNvSpPr>
          <p:nvPr/>
        </p:nvSpPr>
        <p:spPr>
          <a:xfrm>
            <a:off x="467544" y="3861048"/>
            <a:ext cx="4402529" cy="1645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 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Советский учёный, главный конструктор ракетно-космических систем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94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492896"/>
            <a:ext cx="3960440" cy="2858504"/>
          </a:xfrm>
        </p:spPr>
        <p:txBody>
          <a:bodyPr>
            <a:normAutofit/>
          </a:bodyPr>
          <a:lstStyle/>
          <a:p>
            <a:r>
              <a:rPr lang="ru-RU" sz="1400" b="1" i="0" dirty="0" smtClean="0">
                <a:solidFill>
                  <a:schemeClr val="bg1"/>
                </a:solidFill>
                <a:effectLst/>
                <a:latin typeface="Montserrat"/>
              </a:rPr>
              <a:t>6 </a:t>
            </a:r>
            <a:r>
              <a:rPr lang="ru-RU" sz="1600" b="1" i="0" dirty="0" smtClean="0">
                <a:solidFill>
                  <a:schemeClr val="bg1"/>
                </a:solidFill>
                <a:effectLst/>
                <a:latin typeface="Montserrat"/>
              </a:rPr>
              <a:t>августа 1961 года корабль «Восток-2» стартовал с Байконура. Космонавт с позывным Орёл стал первым космонавтом, проведшим в полёте более суток , первым применил ручное управление космическим кораблём,  первым испробовал приём пищи и сон в невесомости.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7151" t="6585" r="28400" b="10005"/>
          <a:stretch>
            <a:fillRect/>
          </a:stretch>
        </p:blipFill>
        <p:spPr>
          <a:xfrm>
            <a:off x="971600" y="188640"/>
            <a:ext cx="2304256" cy="263495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5489848"/>
            <a:ext cx="4104456" cy="1368152"/>
          </a:xfrm>
        </p:spPr>
        <p:txBody>
          <a:bodyPr>
            <a:normAutofit/>
          </a:bodyPr>
          <a:lstStyle/>
          <a:p>
            <a:pPr algn="ctr"/>
            <a:r>
              <a:rPr lang="ru-RU" sz="2900" b="1" i="1" dirty="0" smtClean="0">
                <a:solidFill>
                  <a:srgbClr val="FF0000"/>
                </a:solidFill>
                <a:latin typeface="Linux Libertine"/>
                <a:ea typeface="+mj-ea"/>
                <a:cs typeface="+mj-cs"/>
              </a:rPr>
              <a:t>Герман  Степанович</a:t>
            </a:r>
          </a:p>
          <a:p>
            <a:pPr algn="ctr"/>
            <a:r>
              <a:rPr lang="ru-RU" sz="2900" b="1" i="1" dirty="0" smtClean="0">
                <a:solidFill>
                  <a:srgbClr val="FF0000"/>
                </a:solidFill>
                <a:latin typeface="Linux Libertine"/>
                <a:ea typeface="+mj-ea"/>
                <a:cs typeface="+mj-cs"/>
              </a:rPr>
              <a:t> Титов</a:t>
            </a:r>
            <a:endParaRPr lang="ru-RU" sz="2900" b="1" i="1" dirty="0">
              <a:solidFill>
                <a:srgbClr val="FF0000"/>
              </a:solidFill>
              <a:latin typeface="Linux Libertine"/>
              <a:ea typeface="+mj-ea"/>
              <a:cs typeface="+mj-cs"/>
            </a:endParaRPr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88640"/>
            <a:ext cx="4210812" cy="263463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72000" y="28529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Первая в мире женщина-космонавт, Герой Советского Союза ,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 генерал-майор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580112" y="4149080"/>
            <a:ext cx="2949178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i="1" dirty="0" smtClean="0">
                <a:solidFill>
                  <a:srgbClr val="FF0000"/>
                </a:solidFill>
                <a:latin typeface="Linux Libertine"/>
                <a:ea typeface="+mj-ea"/>
                <a:cs typeface="+mj-cs"/>
              </a:rPr>
              <a:t>Валентина Владимировна</a:t>
            </a:r>
            <a:br>
              <a:rPr lang="ru-RU" sz="2900" b="1" i="1" dirty="0" smtClean="0">
                <a:solidFill>
                  <a:srgbClr val="FF0000"/>
                </a:solidFill>
                <a:latin typeface="Linux Libertine"/>
                <a:ea typeface="+mj-ea"/>
                <a:cs typeface="+mj-cs"/>
              </a:rPr>
            </a:br>
            <a:r>
              <a:rPr lang="ru-RU" sz="2900" b="1" i="1" dirty="0" smtClean="0">
                <a:solidFill>
                  <a:srgbClr val="FF0000"/>
                </a:solidFill>
                <a:latin typeface="Linux Libertine"/>
                <a:ea typeface="+mj-ea"/>
                <a:cs typeface="+mj-cs"/>
              </a:rPr>
              <a:t>Терешкова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nux Libertine"/>
                <a:ea typeface="+mj-ea"/>
                <a:cs typeface="+mj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nux Libertine"/>
                <a:ea typeface="+mj-ea"/>
                <a:cs typeface="+mj-cs"/>
              </a:rPr>
            </a:b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51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7753" y="4901463"/>
            <a:ext cx="2949178" cy="16002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Linux Libertine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Linux Libertine"/>
              </a:rPr>
            </a:b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200211"/>
            <a:ext cx="9092576" cy="160505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</a:rPr>
              <a:t>Лётчик-космонавт СССР № 11,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</a:rPr>
              <a:t> первый человек в мире, вышедший в открытый космос.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Дважды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</a:rPr>
              <a:t> Герой Советского Союза (1965, 1975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).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24" y="2657789"/>
            <a:ext cx="9041152" cy="1542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1983" y="354725"/>
            <a:ext cx="5560034" cy="3871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56872" y="5373108"/>
            <a:ext cx="2578832" cy="15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283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://out-of-school.area7.ru/?link=1500.1"/>
          <p:cNvPicPr>
            <a:picLocks noChangeAspect="1" noChangeArrowheads="1"/>
          </p:cNvPicPr>
          <p:nvPr/>
        </p:nvPicPr>
        <p:blipFill>
          <a:blip r:embed="rId2" cstate="print"/>
          <a:srcRect b="51050"/>
          <a:stretch>
            <a:fillRect/>
          </a:stretch>
        </p:blipFill>
        <p:spPr bwMode="auto">
          <a:xfrm>
            <a:off x="0" y="260648"/>
            <a:ext cx="9144000" cy="63813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 тур </a:t>
            </a:r>
          </a:p>
          <a:p>
            <a:pPr algn="ctr"/>
            <a:r>
              <a:rPr lang="ru-RU" sz="7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Космос картинках </a:t>
            </a:r>
            <a:r>
              <a:rPr lang="ru-RU" sz="7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75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9588" y="908720"/>
            <a:ext cx="4320481" cy="381642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48680"/>
            <a:ext cx="4176464" cy="3811588"/>
          </a:xfrm>
        </p:spPr>
        <p:txBody>
          <a:bodyPr>
            <a:noAutofit/>
          </a:bodyPr>
          <a:lstStyle/>
          <a:p>
            <a:pPr algn="ctr"/>
            <a:r>
              <a:rPr lang="ru-RU" sz="2400" b="1" i="0" dirty="0" smtClean="0">
                <a:solidFill>
                  <a:schemeClr val="bg1"/>
                </a:solidFill>
                <a:effectLst/>
                <a:latin typeface="YS Text"/>
              </a:rPr>
              <a:t>Советский орбитальный корабль-</a:t>
            </a:r>
            <a:r>
              <a:rPr lang="ru-RU" sz="2400" b="1" i="0" dirty="0" err="1" smtClean="0">
                <a:solidFill>
                  <a:schemeClr val="bg1"/>
                </a:solidFill>
                <a:effectLst/>
                <a:latin typeface="YS Text"/>
              </a:rPr>
              <a:t>ракетоплан</a:t>
            </a:r>
            <a:r>
              <a:rPr lang="ru-RU" sz="2400" b="1" i="0" dirty="0" smtClean="0">
                <a:solidFill>
                  <a:schemeClr val="bg1"/>
                </a:solidFill>
                <a:effectLst/>
                <a:latin typeface="YS Text"/>
              </a:rPr>
              <a:t> многоразовой транспортной космической системы.</a:t>
            </a:r>
          </a:p>
          <a:p>
            <a:pPr algn="ctr"/>
            <a:endParaRPr lang="ru-RU" sz="2400" b="1" dirty="0">
              <a:solidFill>
                <a:schemeClr val="bg1"/>
              </a:solidFill>
              <a:latin typeface="YS Text"/>
            </a:endParaRPr>
          </a:p>
          <a:p>
            <a:pPr algn="ctr"/>
            <a:r>
              <a:rPr lang="ru-RU" sz="2400" b="1" i="0" dirty="0" smtClean="0">
                <a:solidFill>
                  <a:schemeClr val="bg1"/>
                </a:solidFill>
                <a:effectLst/>
                <a:latin typeface="YS Text"/>
              </a:rPr>
              <a:t> Первый и единственный космический полёт совершён 15 ноября 1988 г в автоматическом режиме, без экипажа на борту.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00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12728" r="-639" b="4768"/>
          <a:stretch/>
        </p:blipFill>
        <p:spPr>
          <a:xfrm>
            <a:off x="4211960" y="692696"/>
            <a:ext cx="4708478" cy="555848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2132856"/>
            <a:ext cx="3423544" cy="381158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Звезда</a:t>
            </a:r>
            <a:r>
              <a:rPr lang="ru-RU" sz="2800" b="1" dirty="0">
                <a:solidFill>
                  <a:schemeClr val="bg1"/>
                </a:solidFill>
              </a:rPr>
              <a:t>  в созвездии Малой Медведицы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91802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5856" y="980728"/>
            <a:ext cx="5639823" cy="501317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8758" y="2067636"/>
            <a:ext cx="2949178" cy="381158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</a:rPr>
              <a:t>Д</a:t>
            </a:r>
            <a:r>
              <a:rPr lang="ru-RU" sz="2800" b="1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истанционно управляемый самоходный аппарат для исследования Луны.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8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4" y="260648"/>
            <a:ext cx="4375537" cy="579202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645024"/>
            <a:ext cx="4680520" cy="223224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С</a:t>
            </a:r>
            <a:r>
              <a:rPr lang="ru-RU" sz="3600" b="1" dirty="0" smtClean="0">
                <a:solidFill>
                  <a:schemeClr val="bg1"/>
                </a:solidFill>
              </a:rPr>
              <a:t>амая яркая звезда  </a:t>
            </a:r>
            <a:r>
              <a:rPr lang="ru-RU" sz="3600" b="1" dirty="0">
                <a:solidFill>
                  <a:schemeClr val="bg1"/>
                </a:solidFill>
              </a:rPr>
              <a:t>ночного неба.</a:t>
            </a:r>
          </a:p>
        </p:txBody>
      </p:sp>
    </p:spTree>
    <p:extLst>
      <p:ext uri="{BB962C8B-B14F-4D97-AF65-F5344CB8AC3E}">
        <p14:creationId xmlns:p14="http://schemas.microsoft.com/office/powerpoint/2010/main" xmlns="" val="268293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528" y="0"/>
            <a:ext cx="8915400" cy="13255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0066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Когда был </a:t>
            </a:r>
            <a:r>
              <a:rPr lang="ru-RU" sz="3600" b="1" dirty="0">
                <a:solidFill>
                  <a:schemeClr val="bg1"/>
                </a:solidFill>
              </a:rPr>
              <a:t>осуществлён запуск первого искусственного спутника </a:t>
            </a:r>
            <a:r>
              <a:rPr lang="ru-RU" sz="3600" b="1" dirty="0" smtClean="0">
                <a:solidFill>
                  <a:schemeClr val="bg1"/>
                </a:solidFill>
              </a:rPr>
              <a:t>Земли?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3568" y="4149080"/>
            <a:ext cx="7775575" cy="3660775"/>
          </a:xfrm>
        </p:spPr>
        <p:txBody>
          <a:bodyPr/>
          <a:lstStyle/>
          <a:p>
            <a:pPr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1)  </a:t>
            </a:r>
            <a:r>
              <a:rPr lang="ru-RU" sz="4000" b="1" dirty="0">
                <a:solidFill>
                  <a:schemeClr val="bg1"/>
                </a:solidFill>
              </a:rPr>
              <a:t>4 октября   1961</a:t>
            </a:r>
          </a:p>
          <a:p>
            <a:pPr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2)  12 </a:t>
            </a:r>
            <a:r>
              <a:rPr lang="ru-RU" sz="4000" b="1" dirty="0">
                <a:solidFill>
                  <a:schemeClr val="bg1"/>
                </a:solidFill>
              </a:rPr>
              <a:t>апреля </a:t>
            </a:r>
            <a:r>
              <a:rPr lang="ru-RU" sz="4000" b="1" dirty="0" smtClean="0">
                <a:solidFill>
                  <a:schemeClr val="bg1"/>
                </a:solidFill>
              </a:rPr>
              <a:t>1957 года</a:t>
            </a:r>
          </a:p>
          <a:p>
            <a:pPr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3)  </a:t>
            </a:r>
            <a:r>
              <a:rPr lang="ru-RU" sz="4000" b="1" dirty="0">
                <a:solidFill>
                  <a:schemeClr val="bg1"/>
                </a:solidFill>
              </a:rPr>
              <a:t>4 октября </a:t>
            </a:r>
            <a:r>
              <a:rPr lang="ru-RU" sz="4000" b="1" dirty="0" smtClean="0">
                <a:solidFill>
                  <a:schemeClr val="bg1"/>
                </a:solidFill>
              </a:rPr>
              <a:t> 1957 года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291" y="1252408"/>
            <a:ext cx="5278127" cy="2969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"/>
            <a:ext cx="7344816" cy="2636912"/>
          </a:xfrm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</a:rPr>
              <a:t> </a:t>
            </a:r>
            <a:endParaRPr lang="ru-RU" sz="3000" b="1" dirty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2352" y="165111"/>
            <a:ext cx="8435280" cy="301193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bg1"/>
                </a:solidFill>
              </a:rPr>
              <a:t>К</a:t>
            </a:r>
            <a:r>
              <a:rPr lang="ru-RU" b="1" dirty="0" smtClean="0">
                <a:solidFill>
                  <a:schemeClr val="bg1"/>
                </a:solidFill>
              </a:rPr>
              <a:t>омплекс </a:t>
            </a:r>
            <a:r>
              <a:rPr lang="ru-RU" b="1" dirty="0">
                <a:solidFill>
                  <a:schemeClr val="bg1"/>
                </a:solidFill>
              </a:rPr>
              <a:t>сооружений, оборудования и земельных участков, предназначенных для сборки, подготовки и запуска космических аппаратов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132856"/>
            <a:ext cx="6480720" cy="459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573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079" y="908720"/>
            <a:ext cx="9144000" cy="585311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</a:rPr>
              <a:t>Советский орбитальный </a:t>
            </a:r>
            <a:r>
              <a:rPr lang="ru-RU" sz="2800" b="1" dirty="0" err="1" smtClean="0">
                <a:solidFill>
                  <a:schemeClr val="bg1"/>
                </a:solidFill>
              </a:rPr>
              <a:t>корабль-ракетоплан</a:t>
            </a:r>
            <a:r>
              <a:rPr lang="ru-RU" sz="2800" b="1" dirty="0" smtClean="0">
                <a:solidFill>
                  <a:schemeClr val="bg1"/>
                </a:solidFill>
              </a:rPr>
              <a:t> многоразовой транспортной космической системы 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</a:rPr>
              <a:t>Звезда  в созвездии Малой Медведицы.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</a:rPr>
              <a:t>Дистанционно управляемый самоходный аппарат для исследования Луны.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</a:rPr>
              <a:t>Самая яркая звезда  ночного неба.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800" b="1" dirty="0">
                <a:solidFill>
                  <a:schemeClr val="bg1"/>
                </a:solidFill>
              </a:rPr>
              <a:t>К</a:t>
            </a:r>
            <a:r>
              <a:rPr lang="ru-RU" sz="2800" b="1" dirty="0" smtClean="0">
                <a:solidFill>
                  <a:schemeClr val="bg1"/>
                </a:solidFill>
              </a:rPr>
              <a:t>омплекс </a:t>
            </a:r>
            <a:r>
              <a:rPr lang="ru-RU" sz="2800" b="1" dirty="0">
                <a:solidFill>
                  <a:schemeClr val="bg1"/>
                </a:solidFill>
              </a:rPr>
              <a:t>сооружений, оборудования и земельных участков, предназначенных для сборки, подготовки и запуска космических аппаратов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ru-RU" sz="2800" b="1" dirty="0" smtClean="0">
              <a:solidFill>
                <a:schemeClr val="bg1"/>
              </a:solidFill>
              <a:latin typeface="YS Text"/>
            </a:endParaRPr>
          </a:p>
          <a:p>
            <a:pPr marL="514350" indent="-514350">
              <a:buFont typeface="Arial" pitchFamily="34" charset="0"/>
              <a:buAutoNum type="arabicPeriod"/>
            </a:pPr>
            <a:endParaRPr lang="ru-RU" sz="2800" b="1" dirty="0" smtClean="0">
              <a:solidFill>
                <a:schemeClr val="bg1"/>
              </a:solidFill>
              <a:latin typeface="YS Text"/>
            </a:endParaRPr>
          </a:p>
          <a:p>
            <a:pPr marL="514350" indent="-514350">
              <a:buAutoNum type="arabicPeriod"/>
            </a:pPr>
            <a:endParaRPr lang="ru-RU" sz="2800" b="1" dirty="0" smtClean="0">
              <a:solidFill>
                <a:schemeClr val="bg1"/>
              </a:solidFill>
              <a:latin typeface="YS Text"/>
            </a:endParaRPr>
          </a:p>
          <a:p>
            <a:pPr marL="514350" indent="-514350">
              <a:buAutoNum type="arabicPeriod"/>
            </a:pPr>
            <a:endParaRPr lang="ru-RU" sz="2800" b="1" dirty="0">
              <a:solidFill>
                <a:schemeClr val="bg1"/>
              </a:solidFill>
              <a:latin typeface="YS Tex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2679" b="17830"/>
          <a:stretch>
            <a:fillRect/>
          </a:stretch>
        </p:blipFill>
        <p:spPr>
          <a:xfrm>
            <a:off x="251520" y="188640"/>
            <a:ext cx="4176464" cy="29523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3429000"/>
            <a:ext cx="4217812" cy="3811588"/>
          </a:xfrm>
        </p:spPr>
        <p:txBody>
          <a:bodyPr>
            <a:normAutofit/>
          </a:bodyPr>
          <a:lstStyle/>
          <a:p>
            <a:pPr algn="ctr"/>
            <a:r>
              <a:rPr lang="ru-RU" sz="2000" b="1" i="0" dirty="0" smtClean="0">
                <a:solidFill>
                  <a:schemeClr val="bg1"/>
                </a:solidFill>
                <a:effectLst/>
                <a:latin typeface="YS Text"/>
              </a:rPr>
              <a:t>Советский орбитальный корабль-</a:t>
            </a:r>
            <a:r>
              <a:rPr lang="ru-RU" sz="2000" b="1" i="0" dirty="0" err="1" smtClean="0">
                <a:solidFill>
                  <a:schemeClr val="bg1"/>
                </a:solidFill>
                <a:effectLst/>
                <a:latin typeface="YS Text"/>
              </a:rPr>
              <a:t>ракетоплан</a:t>
            </a:r>
            <a:r>
              <a:rPr lang="ru-RU" sz="2000" b="1" i="0" dirty="0" smtClean="0">
                <a:solidFill>
                  <a:schemeClr val="bg1"/>
                </a:solidFill>
                <a:effectLst/>
                <a:latin typeface="YS Text"/>
              </a:rPr>
              <a:t> многоразовой транспортной космической системы.</a:t>
            </a:r>
          </a:p>
          <a:p>
            <a:pPr algn="ctr"/>
            <a:r>
              <a:rPr lang="ru-RU" sz="2000" b="1" i="0" dirty="0" smtClean="0">
                <a:solidFill>
                  <a:schemeClr val="bg1"/>
                </a:solidFill>
                <a:effectLst/>
                <a:latin typeface="YS Text"/>
              </a:rPr>
              <a:t> Первый и единственный космический полёт совершён 15 ноября 1988 г в автоматическом режиме, без экипажа на борту.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691680" y="1844824"/>
            <a:ext cx="2736304" cy="129614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YS Text"/>
                <a:ea typeface="+mj-ea"/>
                <a:cs typeface="+mj-cs"/>
              </a:rPr>
              <a:t>«Буран» 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12728" r="-639" b="4768"/>
          <a:stretch/>
        </p:blipFill>
        <p:spPr>
          <a:xfrm>
            <a:off x="5148064" y="188640"/>
            <a:ext cx="3613798" cy="4266183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170403" y="4797152"/>
            <a:ext cx="3599491" cy="16002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Полярная звезда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4722715" y="4581128"/>
            <a:ext cx="4464496" cy="21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Звезда  в созвездии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Малой Медведицы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20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085184"/>
            <a:ext cx="3621525" cy="1600200"/>
          </a:xfrm>
        </p:spPr>
        <p:txBody>
          <a:bodyPr>
            <a:normAutofit/>
          </a:bodyPr>
          <a:lstStyle/>
          <a:p>
            <a:pPr algn="ctr"/>
            <a:r>
              <a:rPr lang="ru-RU" sz="4000" b="1" i="0" dirty="0" smtClean="0">
                <a:solidFill>
                  <a:srgbClr val="FF0000"/>
                </a:solidFill>
                <a:effectLst/>
                <a:latin typeface="Linux Libertine"/>
              </a:rPr>
              <a:t>Луноход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Linux Libertine"/>
              </a:rPr>
              <a:t/>
            </a:r>
            <a:br>
              <a:rPr lang="ru-RU" b="0" i="0" dirty="0" smtClean="0">
                <a:solidFill>
                  <a:srgbClr val="000000"/>
                </a:solidFill>
                <a:effectLst/>
                <a:latin typeface="Linux Libertine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3995936" cy="355194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3933056"/>
            <a:ext cx="4135210" cy="158417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</a:rPr>
              <a:t>Д</a:t>
            </a:r>
            <a:r>
              <a:rPr lang="ru-RU" sz="2400" b="1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истанционно управляемый самоходный аппарат для исследования Луны.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44208" y="4725144"/>
            <a:ext cx="2287577" cy="1014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Сириус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-25024"/>
            <a:ext cx="2719353" cy="3599688"/>
          </a:xfrm>
          <a:prstGeom prst="rect">
            <a:avLst/>
          </a:prstGeom>
        </p:spPr>
      </p:pic>
      <p:sp>
        <p:nvSpPr>
          <p:cNvPr id="8" name="Текст 3"/>
          <p:cNvSpPr txBox="1">
            <a:spLocks/>
          </p:cNvSpPr>
          <p:nvPr/>
        </p:nvSpPr>
        <p:spPr>
          <a:xfrm>
            <a:off x="5004048" y="3789040"/>
            <a:ext cx="4355976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Самая яркая звезда  ночного неба.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690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"/>
            <a:ext cx="7344816" cy="2636912"/>
          </a:xfrm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</a:rPr>
              <a:t> </a:t>
            </a:r>
            <a:endParaRPr lang="ru-RU" sz="3000" b="1" dirty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2352" y="165111"/>
            <a:ext cx="8435280" cy="301193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bg1"/>
                </a:solidFill>
              </a:rPr>
              <a:t>К</a:t>
            </a:r>
            <a:r>
              <a:rPr lang="ru-RU" b="1" dirty="0" smtClean="0">
                <a:solidFill>
                  <a:schemeClr val="bg1"/>
                </a:solidFill>
              </a:rPr>
              <a:t>омплекс </a:t>
            </a:r>
            <a:r>
              <a:rPr lang="ru-RU" b="1" dirty="0">
                <a:solidFill>
                  <a:schemeClr val="bg1"/>
                </a:solidFill>
              </a:rPr>
              <a:t>сооружений, оборудования и земельных участков, предназначенных для сборки, подготовки и запуска космических аппаратов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92" y="2132856"/>
            <a:ext cx="6480720" cy="45962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90989" y="4308103"/>
            <a:ext cx="37146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Космодром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84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://out-of-school.area7.ru/?link=1500.1"/>
          <p:cNvPicPr>
            <a:picLocks noChangeAspect="1" noChangeArrowheads="1"/>
          </p:cNvPicPr>
          <p:nvPr/>
        </p:nvPicPr>
        <p:blipFill>
          <a:blip r:embed="rId2" cstate="print"/>
          <a:srcRect b="51050"/>
          <a:stretch>
            <a:fillRect/>
          </a:stretch>
        </p:blipFill>
        <p:spPr bwMode="auto">
          <a:xfrm>
            <a:off x="0" y="260648"/>
            <a:ext cx="9144000" cy="63813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тур </a:t>
            </a:r>
            <a:r>
              <a:rPr lang="ru-RU" sz="7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Блиц</a:t>
            </a:r>
            <a:r>
              <a:rPr lang="ru-RU" sz="7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75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41310"/>
            <a:ext cx="89076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рисунке приведено схематическое изображение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солнечной системы. Планеты на этом рисунке обозначены цифрами.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Верно ли утверждение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373216"/>
            <a:ext cx="4451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Планетой под номером 2 является Венера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268760"/>
            <a:ext cx="892899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2924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41310"/>
            <a:ext cx="89076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рисунке приведено схематическое изображение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солнечной системы. Планеты на этом рисунке обозначены цифрами.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Верно ли утверждение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373216"/>
            <a:ext cx="4451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Планетой под номером 2 является Венера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268760"/>
            <a:ext cx="8928992" cy="32403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59" y="4911551"/>
            <a:ext cx="90372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Планета </a:t>
            </a:r>
            <a:r>
              <a:rPr lang="ru-RU" sz="4800" b="1" dirty="0">
                <a:solidFill>
                  <a:schemeClr val="bg1"/>
                </a:solidFill>
              </a:rPr>
              <a:t>под номером 2 -</a:t>
            </a:r>
            <a:r>
              <a:rPr lang="ru-RU" sz="4800" b="1" dirty="0" smtClean="0">
                <a:solidFill>
                  <a:schemeClr val="bg1"/>
                </a:solidFill>
              </a:rPr>
              <a:t> </a:t>
            </a:r>
            <a:r>
              <a:rPr lang="ru-RU" sz="4800" b="1" dirty="0">
                <a:solidFill>
                  <a:schemeClr val="bg1"/>
                </a:solidFill>
              </a:rPr>
              <a:t>Венера</a:t>
            </a:r>
          </a:p>
        </p:txBody>
      </p:sp>
    </p:spTree>
    <p:extLst>
      <p:ext uri="{BB962C8B-B14F-4D97-AF65-F5344CB8AC3E}">
        <p14:creationId xmlns:p14="http://schemas.microsoft.com/office/powerpoint/2010/main" xmlns="" val="1573435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41310"/>
            <a:ext cx="89076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рисунке приведено схематическое изображение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солнечной системы. Планеты на этом рисунке обозначены цифрами.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Верно ли утверждение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8355" y="5157192"/>
            <a:ext cx="74272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</a:rPr>
              <a:t>Планета 3 имеет 1 </a:t>
            </a:r>
            <a:r>
              <a:rPr lang="ru-RU" sz="4800" b="1" dirty="0" smtClean="0">
                <a:solidFill>
                  <a:schemeClr val="bg1"/>
                </a:solidFill>
              </a:rPr>
              <a:t>спутник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268760"/>
            <a:ext cx="892899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0488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41310"/>
            <a:ext cx="89076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рисунке приведено схематическое изображение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солнечной системы. Планеты на этом рисунке обозначены цифрами.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Верно ли утверждение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8940" y="4797152"/>
            <a:ext cx="80661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</a:rPr>
              <a:t>Сатурн на рисунке </a:t>
            </a:r>
            <a:r>
              <a:rPr lang="ru-RU" sz="4800" b="1" dirty="0" smtClean="0">
                <a:solidFill>
                  <a:schemeClr val="bg1"/>
                </a:solidFill>
              </a:rPr>
              <a:t>обозначен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 </a:t>
            </a:r>
            <a:r>
              <a:rPr lang="ru-RU" sz="4800" b="1" dirty="0">
                <a:solidFill>
                  <a:schemeClr val="bg1"/>
                </a:solidFill>
              </a:rPr>
              <a:t>цифрой 5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268760"/>
            <a:ext cx="892899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2749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4" y="228600"/>
            <a:ext cx="8842375" cy="1752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 Через </a:t>
            </a:r>
            <a:r>
              <a:rPr lang="ru-RU" sz="3200" b="1" dirty="0">
                <a:solidFill>
                  <a:schemeClr val="bg1"/>
                </a:solidFill>
              </a:rPr>
              <a:t>месяц после запуска «Спутника-1» на борту второго искусственного спутника Земли на орбиту отправилось первое животное — </a:t>
            </a:r>
            <a:r>
              <a:rPr lang="ru-RU" sz="3200" b="1" dirty="0" smtClean="0">
                <a:solidFill>
                  <a:schemeClr val="bg1"/>
                </a:solidFill>
              </a:rPr>
              <a:t>собака.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Как её звали?</a:t>
            </a:r>
            <a:endParaRPr lang="ru-RU" sz="4000" b="1" dirty="0" smtClean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624" y="2420888"/>
            <a:ext cx="4643506" cy="33123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36096" y="3125133"/>
            <a:ext cx="341882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1. Белка</a:t>
            </a:r>
          </a:p>
          <a:p>
            <a:r>
              <a:rPr lang="ru-RU" sz="5400" b="1" dirty="0" smtClean="0">
                <a:solidFill>
                  <a:schemeClr val="bg1"/>
                </a:solidFill>
              </a:rPr>
              <a:t>2. Лайка</a:t>
            </a:r>
          </a:p>
          <a:p>
            <a:r>
              <a:rPr lang="ru-RU" sz="5400" b="1" dirty="0" smtClean="0">
                <a:solidFill>
                  <a:schemeClr val="bg1"/>
                </a:solidFill>
              </a:rPr>
              <a:t>3. Стрелка 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41310"/>
            <a:ext cx="89076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рисунке приведено схематическое изображение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солнечной системы. Планеты на этом рисунке обозначены цифрами.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Верно ли утверждение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31884" y="5013176"/>
            <a:ext cx="54439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</a:rPr>
              <a:t>Планета 8 – </a:t>
            </a:r>
            <a:r>
              <a:rPr lang="ru-RU" sz="4800" b="1" dirty="0" smtClean="0">
                <a:solidFill>
                  <a:schemeClr val="bg1"/>
                </a:solidFill>
              </a:rPr>
              <a:t>Плутон</a:t>
            </a:r>
            <a:r>
              <a:rPr lang="ru-RU" b="1" dirty="0" smtClean="0"/>
              <a:t>.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268760"/>
            <a:ext cx="892899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0035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41310"/>
            <a:ext cx="89076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рисунке приведено схематическое изображение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солнечной системы. Планеты на этом рисунке обозначены цифрами.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Верно ли утверждение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3445" y="4941168"/>
            <a:ext cx="86567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</a:rPr>
              <a:t>Планета 1 не имеет </a:t>
            </a:r>
            <a:r>
              <a:rPr lang="ru-RU" sz="4800" b="1" dirty="0" smtClean="0">
                <a:solidFill>
                  <a:schemeClr val="bg1"/>
                </a:solidFill>
              </a:rPr>
              <a:t>атмосферы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268760"/>
            <a:ext cx="892899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6017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32172"/>
            <a:ext cx="89076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Верно ли утверждение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933056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1 Планета </a:t>
            </a:r>
            <a:r>
              <a:rPr lang="ru-RU" sz="3200" b="1" dirty="0">
                <a:solidFill>
                  <a:schemeClr val="bg1"/>
                </a:solidFill>
              </a:rPr>
              <a:t>под номером 2 - </a:t>
            </a:r>
            <a:r>
              <a:rPr lang="ru-RU" sz="3200" b="1" dirty="0" smtClean="0">
                <a:solidFill>
                  <a:schemeClr val="bg1"/>
                </a:solidFill>
              </a:rPr>
              <a:t>Венера  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2  Планета </a:t>
            </a:r>
            <a:r>
              <a:rPr lang="ru-RU" sz="3200" b="1" dirty="0">
                <a:solidFill>
                  <a:schemeClr val="bg1"/>
                </a:solidFill>
              </a:rPr>
              <a:t>3 имеет 1 спутник </a:t>
            </a:r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3  Сатурн </a:t>
            </a:r>
            <a:r>
              <a:rPr lang="ru-RU" sz="3200" b="1" dirty="0">
                <a:solidFill>
                  <a:schemeClr val="bg1"/>
                </a:solidFill>
              </a:rPr>
              <a:t>на рисунке </a:t>
            </a:r>
            <a:r>
              <a:rPr lang="ru-RU" sz="3200" b="1" dirty="0" smtClean="0">
                <a:solidFill>
                  <a:schemeClr val="bg1"/>
                </a:solidFill>
              </a:rPr>
              <a:t>обозначен цифрой </a:t>
            </a:r>
            <a:r>
              <a:rPr lang="ru-RU" sz="3200" b="1" dirty="0">
                <a:solidFill>
                  <a:schemeClr val="bg1"/>
                </a:solidFill>
              </a:rPr>
              <a:t>4 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4  </a:t>
            </a:r>
            <a:r>
              <a:rPr lang="ru-RU" sz="3200" b="1" dirty="0">
                <a:solidFill>
                  <a:schemeClr val="bg1"/>
                </a:solidFill>
              </a:rPr>
              <a:t>Планета 8 – Плутон</a:t>
            </a:r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5  Планета </a:t>
            </a:r>
            <a:r>
              <a:rPr lang="ru-RU" sz="3200" b="1" dirty="0">
                <a:solidFill>
                  <a:schemeClr val="bg1"/>
                </a:solidFill>
              </a:rPr>
              <a:t>1 не имеет </a:t>
            </a:r>
            <a:r>
              <a:rPr lang="ru-RU" sz="3200" b="1" dirty="0" smtClean="0">
                <a:solidFill>
                  <a:schemeClr val="bg1"/>
                </a:solidFill>
              </a:rPr>
              <a:t>атмосферы</a:t>
            </a:r>
            <a:r>
              <a:rPr lang="ru-RU" sz="3200" b="1" dirty="0" smtClean="0"/>
              <a:t> </a:t>
            </a:r>
            <a:endParaRPr lang="ru-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345" y="432282"/>
            <a:ext cx="892899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78815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32172"/>
            <a:ext cx="89076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Верно ли утверждение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180819"/>
            <a:ext cx="90763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 Планета </a:t>
            </a:r>
            <a:r>
              <a:rPr lang="ru-RU" sz="2400" b="1" dirty="0">
                <a:solidFill>
                  <a:schemeClr val="bg1"/>
                </a:solidFill>
              </a:rPr>
              <a:t>под номером 2 - </a:t>
            </a:r>
            <a:r>
              <a:rPr lang="ru-RU" sz="2400" b="1" dirty="0" smtClean="0">
                <a:solidFill>
                  <a:schemeClr val="bg1"/>
                </a:solidFill>
              </a:rPr>
              <a:t>Венера 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ДА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pPr marL="457200" indent="-457200">
              <a:buAutoNum type="arabicPlain" startAt="2"/>
            </a:pPr>
            <a:r>
              <a:rPr lang="ru-RU" sz="2400" b="1" dirty="0" smtClean="0">
                <a:solidFill>
                  <a:schemeClr val="bg1"/>
                </a:solidFill>
              </a:rPr>
              <a:t>Планета </a:t>
            </a:r>
            <a:r>
              <a:rPr lang="ru-RU" sz="2400" b="1" dirty="0">
                <a:solidFill>
                  <a:schemeClr val="bg1"/>
                </a:solidFill>
              </a:rPr>
              <a:t>3 имеет 1 </a:t>
            </a:r>
            <a:r>
              <a:rPr lang="ru-RU" sz="2400" b="1" dirty="0" smtClean="0">
                <a:solidFill>
                  <a:schemeClr val="bg1"/>
                </a:solidFill>
              </a:rPr>
              <a:t>спутник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ДА, ТРЕТЬЯ ПЛАНЕТА ОТ СОЛНЦА - ЗЕМЛЯ ИМЕЕТ ОДИН СПУТНИК - ЛУНУ</a:t>
            </a:r>
          </a:p>
          <a:p>
            <a:pPr marL="457200" indent="-457200">
              <a:buAutoNum type="arabicPlain" startAt="2"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457200" indent="-457200">
              <a:buAutoNum type="arabicPlain" startAt="3"/>
            </a:pPr>
            <a:r>
              <a:rPr lang="ru-RU" sz="2400" b="1" dirty="0" smtClean="0">
                <a:solidFill>
                  <a:schemeClr val="bg1"/>
                </a:solidFill>
              </a:rPr>
              <a:t>Сатурн на рисунке обозначен цифрой 5 </a:t>
            </a:r>
            <a:r>
              <a:rPr lang="ru-RU" sz="2400" b="1" dirty="0" smtClean="0">
                <a:solidFill>
                  <a:srgbClr val="FF0000"/>
                </a:solidFill>
              </a:rPr>
              <a:t>–НЕТ     5-ЮПИТЕР</a:t>
            </a:r>
          </a:p>
          <a:p>
            <a:pPr marL="457200" indent="-457200">
              <a:buAutoNum type="arabicPlain" startAt="3"/>
            </a:pP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4  </a:t>
            </a:r>
            <a:r>
              <a:rPr lang="ru-RU" sz="2400" b="1" dirty="0">
                <a:solidFill>
                  <a:schemeClr val="bg1"/>
                </a:solidFill>
              </a:rPr>
              <a:t>Планета 8 – </a:t>
            </a:r>
            <a:r>
              <a:rPr lang="ru-RU" sz="2400" b="1" dirty="0" smtClean="0">
                <a:solidFill>
                  <a:schemeClr val="bg1"/>
                </a:solidFill>
              </a:rPr>
              <a:t>Плутон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НЕТ       8 ЛАНЕТА НАЗЫВАЕТСЯ НЕПТУН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5  Планета </a:t>
            </a:r>
            <a:r>
              <a:rPr lang="ru-RU" sz="2400" b="1" dirty="0">
                <a:solidFill>
                  <a:schemeClr val="bg1"/>
                </a:solidFill>
              </a:rPr>
              <a:t>1 не имеет </a:t>
            </a:r>
            <a:r>
              <a:rPr lang="ru-RU" sz="2400" b="1" dirty="0" smtClean="0">
                <a:solidFill>
                  <a:schemeClr val="bg1"/>
                </a:solidFill>
              </a:rPr>
              <a:t>атмосферы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–ДА   МЕРКУРИЙ НЕ ИМЕЕТ АТМОСФЕРЫ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345" y="432282"/>
            <a:ext cx="8928992" cy="27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955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18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5" descr="36_2_25"/>
          <p:cNvPicPr>
            <a:picLocks noGrp="1" noChangeArrowheads="1" noCrop="1"/>
          </p:cNvPicPr>
          <p:nvPr>
            <p:ph idx="1"/>
          </p:nvPr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2500298" y="2500306"/>
            <a:ext cx="4000528" cy="3786214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/>
          <p:cNvSpPr txBox="1"/>
          <p:nvPr/>
        </p:nvSpPr>
        <p:spPr>
          <a:xfrm>
            <a:off x="500034" y="0"/>
            <a:ext cx="82153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Подведение итогов!!!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1676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12 апреля 2023 года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Сколько лет прошло со дня первого полета человека в космос?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805" y="2060848"/>
            <a:ext cx="5986191" cy="39722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21342" y="3356992"/>
            <a:ext cx="278486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1) 63 года</a:t>
            </a:r>
          </a:p>
          <a:p>
            <a:r>
              <a:rPr lang="ru-RU" sz="4800" b="1" dirty="0" smtClean="0">
                <a:solidFill>
                  <a:schemeClr val="bg1"/>
                </a:solidFill>
              </a:rPr>
              <a:t>2) 62 года</a:t>
            </a:r>
          </a:p>
          <a:p>
            <a:r>
              <a:rPr lang="ru-RU" sz="4800" b="1" dirty="0" smtClean="0">
                <a:solidFill>
                  <a:schemeClr val="bg1"/>
                </a:solidFill>
              </a:rPr>
              <a:t>3) 61 год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Сколько длился полёт Юрия Алексеевича Гагарина?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3161" b="15634"/>
          <a:stretch/>
        </p:blipFill>
        <p:spPr>
          <a:xfrm>
            <a:off x="323528" y="1988840"/>
            <a:ext cx="4248472" cy="35604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36096" y="2996952"/>
            <a:ext cx="339868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1)  18 минут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2)   98 минут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3)  108 минут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2251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Серега\Desktop\1402588682_4-luchshih-android-prilozheniya-dlya-izucheniya-zvezdnogo-neba.jpg"/>
          <p:cNvPicPr>
            <a:picLocks noChangeAspect="1" noChangeArrowheads="1"/>
          </p:cNvPicPr>
          <p:nvPr/>
        </p:nvPicPr>
        <p:blipFill>
          <a:blip r:embed="rId2" cstate="print"/>
          <a:srcRect l="9411" r="41894" b="5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83568" y="3841197"/>
            <a:ext cx="84604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verdana" panose="020B0604030504040204" pitchFamily="34" charset="0"/>
              </a:rPr>
              <a:t>Выход человека  </a:t>
            </a:r>
            <a:r>
              <a:rPr lang="ru-RU" sz="3600" dirty="0">
                <a:solidFill>
                  <a:schemeClr val="bg1"/>
                </a:solidFill>
                <a:latin typeface="verdana" panose="020B0604030504040204" pitchFamily="34" charset="0"/>
              </a:rPr>
              <a:t>в открытый </a:t>
            </a:r>
            <a:r>
              <a:rPr lang="ru-RU" sz="3600" dirty="0" smtClean="0">
                <a:solidFill>
                  <a:schemeClr val="bg1"/>
                </a:solidFill>
                <a:latin typeface="verdana" panose="020B0604030504040204" pitchFamily="34" charset="0"/>
              </a:rPr>
              <a:t>космос был осуществлён в….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verdana" panose="020B0604030504040204" pitchFamily="34" charset="0"/>
              </a:rPr>
              <a:t>1. 1965 году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verdana" panose="020B0604030504040204" pitchFamily="34" charset="0"/>
              </a:rPr>
              <a:t>2. 1966 году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verdana" panose="020B0604030504040204" pitchFamily="34" charset="0"/>
              </a:rPr>
              <a:t>3. 1967 году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0"/>
            <a:ext cx="6826773" cy="384119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4795</TotalTime>
  <Words>1134</Words>
  <Application>Microsoft Office PowerPoint</Application>
  <PresentationFormat>Экран (4:3)</PresentationFormat>
  <Paragraphs>224</Paragraphs>
  <Slides>64</Slides>
  <Notes>1</Notes>
  <HiddenSlides>0</HiddenSlides>
  <MMClips>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  <vt:variant>
        <vt:lpstr>Произвольные показы</vt:lpstr>
      </vt:variant>
      <vt:variant>
        <vt:i4>26</vt:i4>
      </vt:variant>
    </vt:vector>
  </HeadingPairs>
  <TitlesOfParts>
    <vt:vector size="91" baseType="lpstr">
      <vt:lpstr>Тема Office</vt:lpstr>
      <vt:lpstr>Слайд 1</vt:lpstr>
      <vt:lpstr>Слайд 2</vt:lpstr>
      <vt:lpstr>Слайд 3</vt:lpstr>
      <vt:lpstr>Слайд 4</vt:lpstr>
      <vt:lpstr> Когда был осуществлён запуск первого искусственного спутника Земли?</vt:lpstr>
      <vt:lpstr> Через месяц после запуска «Спутника-1» на борту второго искусственного спутника Земли на орбиту отправилось первое животное — собака.  Как её звали?</vt:lpstr>
      <vt:lpstr>12 апреля 2023 года Сколько лет прошло со дня первого полета человека в космос?</vt:lpstr>
      <vt:lpstr>Сколько длился полёт Юрия Алексеевича Гагарина?</vt:lpstr>
      <vt:lpstr>Слайд 9</vt:lpstr>
      <vt:lpstr>Слайд 10</vt:lpstr>
      <vt:lpstr> Когда был осуществлён запуск первого искусственного спутника Земли?</vt:lpstr>
      <vt:lpstr> </vt:lpstr>
      <vt:lpstr> Через месяц после запуска «Спутника-1» на борту второго искусственного спутника Земли на орбиту отправилось первое животное — собака. Как её звали?</vt:lpstr>
      <vt:lpstr>12 апреля 2023 года Сколько лет прошло со дня первого полета человека в космос?</vt:lpstr>
      <vt:lpstr>Сколько длился полёт Юрия Алексеевича Гагарина?</vt:lpstr>
      <vt:lpstr>Слайд 16</vt:lpstr>
      <vt:lpstr>Слайд 17</vt:lpstr>
      <vt:lpstr>Слайд 18</vt:lpstr>
      <vt:lpstr>Состояние в котором находится космонавт на орбите с точки зрения физики?   </vt:lpstr>
      <vt:lpstr>Стирают ли грязную одежду  космонавты в космосе?      </vt:lpstr>
      <vt:lpstr>Что служит для космонавтов кроватью в космосе?</vt:lpstr>
      <vt:lpstr>Что может пригодиться для физических упражнений  в космосе, для того чтобы астронавты получали необходимую тренировку  ЭКСПАНДЕР или ГАНТЕЛИ?    </vt:lpstr>
      <vt:lpstr>Слайд 23</vt:lpstr>
      <vt:lpstr>Слайд 24</vt:lpstr>
      <vt:lpstr>Состояние в котором находится космонавт на орбите с точки зрения физики?      На орбите космического корабля  космонавт  находится в состоянии  невесомости.   </vt:lpstr>
      <vt:lpstr>Стирают ли грязную одежду  космонавты в космосе?      Нет. Космонавты  одежду не стирают.  Они просто меняют грязное белье на чистое, причиной таких действий является ограниченное количество воды на МКС.</vt:lpstr>
      <vt:lpstr>Что служит для космонавтов кроватью в космосе?</vt:lpstr>
      <vt:lpstr>Что может пригодиться для физических упражнений  в космосе, для того чтобы астронавты получали необходимую тренировку  ЭКСПАНДЕР или ГАНТЕЛИ?     Экспандер. В невесомости гантели потеряют вес и пользы от них не будет. А упругость пружины или резины останется прежней.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6 августа 1961 года корабль «Восток-2» стартовал с Байконура. Космонавт номер два с позывным Орёл стал первым космонавтом, проведшим в полёте более суток (1 сутки 1 час и 18 минут), первым применил ручное управление космическим кораблём, и первым испробовал приём пищи и сон в невесомости. </vt:lpstr>
      <vt:lpstr>Слайд 39</vt:lpstr>
      <vt:lpstr> </vt:lpstr>
      <vt:lpstr>Слайд 41</vt:lpstr>
      <vt:lpstr>Константин Эдуардович Циолковский </vt:lpstr>
      <vt:lpstr>6 августа 1961 года корабль «Восток-2» стартовал с Байконура. Космонавт с позывным Орёл стал первым космонавтом, проведшим в полёте более суток , первым применил ручное управление космическим кораблём,  первым испробовал приём пищи и сон в невесомости.</vt:lpstr>
      <vt:lpstr> 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Полярная звезда</vt:lpstr>
      <vt:lpstr>Луноход 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Произвольный показ 1</vt:lpstr>
      <vt:lpstr>Произвольный показ 2</vt:lpstr>
      <vt:lpstr>Произвольный показ 3</vt:lpstr>
      <vt:lpstr>Произвольный показ 4</vt:lpstr>
      <vt:lpstr>Произвольный показ 5</vt:lpstr>
      <vt:lpstr>Произвольный показ 6</vt:lpstr>
      <vt:lpstr>Произвольный показ 7</vt:lpstr>
      <vt:lpstr>Произвольный показ 8</vt:lpstr>
      <vt:lpstr>Произвольный показ 9</vt:lpstr>
      <vt:lpstr>Произвольный показ 10</vt:lpstr>
      <vt:lpstr>Произвольный показ 11</vt:lpstr>
      <vt:lpstr>Произвольный показ 12</vt:lpstr>
      <vt:lpstr>Произвольный показ 13</vt:lpstr>
      <vt:lpstr>Произвольный показ 14</vt:lpstr>
      <vt:lpstr>Произвольный показ 15</vt:lpstr>
      <vt:lpstr>Произвольный показ 16</vt:lpstr>
      <vt:lpstr>Произвольный показ 17</vt:lpstr>
      <vt:lpstr>Произвольный показ 18</vt:lpstr>
      <vt:lpstr>Произвольный показ 19</vt:lpstr>
      <vt:lpstr>Произвольный показ 20</vt:lpstr>
      <vt:lpstr>Произвольный показ 21</vt:lpstr>
      <vt:lpstr>Произвольный показ 22</vt:lpstr>
      <vt:lpstr>Произвольный показ 23</vt:lpstr>
      <vt:lpstr>Произвольный показ 24</vt:lpstr>
      <vt:lpstr>Произвольный показ 25</vt:lpstr>
      <vt:lpstr>Произвольный показ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«В мире космоса»</dc:title>
  <dc:creator>Sveta</dc:creator>
  <cp:lastModifiedBy>user</cp:lastModifiedBy>
  <cp:revision>524</cp:revision>
  <dcterms:created xsi:type="dcterms:W3CDTF">2015-01-27T16:15:40Z</dcterms:created>
  <dcterms:modified xsi:type="dcterms:W3CDTF">2023-04-12T13:37:24Z</dcterms:modified>
</cp:coreProperties>
</file>